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54" r:id="rId2"/>
    <p:sldId id="442" r:id="rId3"/>
    <p:sldId id="446" r:id="rId4"/>
    <p:sldId id="447" r:id="rId5"/>
    <p:sldId id="448" r:id="rId6"/>
    <p:sldId id="449" r:id="rId7"/>
    <p:sldId id="450" r:id="rId8"/>
    <p:sldId id="451" r:id="rId9"/>
    <p:sldId id="521" r:id="rId10"/>
    <p:sldId id="522" r:id="rId11"/>
    <p:sldId id="523" r:id="rId12"/>
    <p:sldId id="524" r:id="rId13"/>
    <p:sldId id="525" r:id="rId14"/>
    <p:sldId id="541" r:id="rId15"/>
    <p:sldId id="452" r:id="rId16"/>
    <p:sldId id="542" r:id="rId17"/>
    <p:sldId id="453" r:id="rId18"/>
    <p:sldId id="454" r:id="rId19"/>
    <p:sldId id="45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4" autoAdjust="0"/>
    <p:restoredTop sz="92677" autoAdjust="0"/>
  </p:normalViewPr>
  <p:slideViewPr>
    <p:cSldViewPr snapToGrid="0">
      <p:cViewPr varScale="1">
        <p:scale>
          <a:sx n="48" d="100"/>
          <a:sy n="48" d="100"/>
        </p:scale>
        <p:origin x="78" y="11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BEF5A-2AFB-4029-BCDF-BBDBE5C8BD04}" type="datetimeFigureOut">
              <a:rPr lang="en-US" smtClean="0"/>
              <a:t>5/19/2022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93F5F-37BC-4A48-9755-E8CC21FC3A55}" type="slidenum">
              <a:rPr lang="en-US" smtClean="0"/>
              <a:t>‹#›</a:t>
            </a:fld>
            <a:endParaRPr lang="en-US"/>
          </a:p>
        </p:txBody>
      </p:sp>
    </p:spTree>
    <p:extLst>
      <p:ext uri="{BB962C8B-B14F-4D97-AF65-F5344CB8AC3E}">
        <p14:creationId xmlns:p14="http://schemas.microsoft.com/office/powerpoint/2010/main" val="3327003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E73C9975-8D26-47D0-8C6F-B0DDA0ED636D}" type="slidenum">
              <a:rPr lang="en-US"/>
              <a:pPr/>
              <a:t>1</a:t>
            </a:fld>
            <a:endParaRPr lang="en-US"/>
          </a:p>
        </p:txBody>
      </p:sp>
      <p:sp>
        <p:nvSpPr>
          <p:cNvPr id="196611" name="Rectangle 2"/>
          <p:cNvSpPr>
            <a:spLocks noGrp="1" noRot="1" noChangeAspect="1" noChangeArrowheads="1" noTextEdit="1"/>
          </p:cNvSpPr>
          <p:nvPr>
            <p:ph type="sldImg"/>
          </p:nvPr>
        </p:nvSpPr>
        <p:spPr>
          <a:xfrm>
            <a:off x="1203325" y="704850"/>
            <a:ext cx="4695825" cy="3521075"/>
          </a:xfrm>
          <a:ln/>
        </p:spPr>
      </p:sp>
      <p:sp>
        <p:nvSpPr>
          <p:cNvPr id="1966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91326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8" name="Shape 388"/>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a:buSzPct val="25000"/>
            </a:pPr>
            <a:r>
              <a:rPr lang="en-US"/>
              <a:t>Letting vols know that if staff/managers ask more questions, they can share some ideas. Just remembering to mention the full/more extensive training available. Maybe some of the students have worked in bars, etc. Possible discussion opportunity.</a:t>
            </a:r>
          </a:p>
        </p:txBody>
      </p:sp>
      <p:sp>
        <p:nvSpPr>
          <p:cNvPr id="389" name="Shape 389"/>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6568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1" name="Shape 401"/>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a:buSzPct val="25000"/>
            </a:pPr>
            <a:endParaRPr lang="en-US"/>
          </a:p>
        </p:txBody>
      </p:sp>
      <p:sp>
        <p:nvSpPr>
          <p:cNvPr id="402" name="Shape 402"/>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5845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4695825"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18</a:t>
            </a:fld>
            <a:endParaRPr lang="en-US"/>
          </a:p>
        </p:txBody>
      </p:sp>
    </p:spTree>
    <p:extLst>
      <p:ext uri="{BB962C8B-B14F-4D97-AF65-F5344CB8AC3E}">
        <p14:creationId xmlns:p14="http://schemas.microsoft.com/office/powerpoint/2010/main" val="273337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4695825"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1388" rtl="0" eaLnBrk="1" fontAlgn="auto" latinLnBrk="0" hangingPunct="1">
              <a:lnSpc>
                <a:spcPct val="100000"/>
              </a:lnSpc>
              <a:spcBef>
                <a:spcPts val="0"/>
              </a:spcBef>
              <a:spcAft>
                <a:spcPts val="0"/>
              </a:spcAft>
              <a:buClrTx/>
              <a:buSzTx/>
              <a:buFontTx/>
              <a:buNone/>
              <a:tabLst/>
              <a:defRPr/>
            </a:pPr>
            <a:fld id="{01F2A70B-78F2-4DCF-B53B-C990D2FAFB8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1388"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25440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4695825"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3</a:t>
            </a:fld>
            <a:endParaRPr lang="en-US"/>
          </a:p>
        </p:txBody>
      </p:sp>
    </p:spTree>
    <p:extLst>
      <p:ext uri="{BB962C8B-B14F-4D97-AF65-F5344CB8AC3E}">
        <p14:creationId xmlns:p14="http://schemas.microsoft.com/office/powerpoint/2010/main" val="2379152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4695825"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4</a:t>
            </a:fld>
            <a:endParaRPr lang="en-US"/>
          </a:p>
        </p:txBody>
      </p:sp>
    </p:spTree>
    <p:extLst>
      <p:ext uri="{BB962C8B-B14F-4D97-AF65-F5344CB8AC3E}">
        <p14:creationId xmlns:p14="http://schemas.microsoft.com/office/powerpoint/2010/main" val="398738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4695825"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5</a:t>
            </a:fld>
            <a:endParaRPr lang="en-US"/>
          </a:p>
        </p:txBody>
      </p:sp>
    </p:spTree>
    <p:extLst>
      <p:ext uri="{BB962C8B-B14F-4D97-AF65-F5344CB8AC3E}">
        <p14:creationId xmlns:p14="http://schemas.microsoft.com/office/powerpoint/2010/main" val="3199603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4695825"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6</a:t>
            </a:fld>
            <a:endParaRPr lang="en-US"/>
          </a:p>
        </p:txBody>
      </p:sp>
    </p:spTree>
    <p:extLst>
      <p:ext uri="{BB962C8B-B14F-4D97-AF65-F5344CB8AC3E}">
        <p14:creationId xmlns:p14="http://schemas.microsoft.com/office/powerpoint/2010/main" val="71422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4695825"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7</a:t>
            </a:fld>
            <a:endParaRPr lang="en-US"/>
          </a:p>
        </p:txBody>
      </p:sp>
    </p:spTree>
    <p:extLst>
      <p:ext uri="{BB962C8B-B14F-4D97-AF65-F5344CB8AC3E}">
        <p14:creationId xmlns:p14="http://schemas.microsoft.com/office/powerpoint/2010/main" val="2058788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4695825"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8</a:t>
            </a:fld>
            <a:endParaRPr lang="en-US"/>
          </a:p>
        </p:txBody>
      </p:sp>
    </p:spTree>
    <p:extLst>
      <p:ext uri="{BB962C8B-B14F-4D97-AF65-F5344CB8AC3E}">
        <p14:creationId xmlns:p14="http://schemas.microsoft.com/office/powerpoint/2010/main" val="1215033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4695825" cy="3521075"/>
          </a:xfrm>
        </p:spPr>
      </p:sp>
      <p:sp>
        <p:nvSpPr>
          <p:cNvPr id="3" name="Notes Placeholder 2"/>
          <p:cNvSpPr>
            <a:spLocks noGrp="1"/>
          </p:cNvSpPr>
          <p:nvPr>
            <p:ph type="body" idx="1"/>
          </p:nvPr>
        </p:nvSpPr>
        <p:spPr/>
        <p:txBody>
          <a:bodyPr/>
          <a:lstStyle/>
          <a:p>
            <a:pPr defTabSz="931774">
              <a:defRPr/>
            </a:pPr>
            <a:r>
              <a:rPr lang="en-US" sz="1100"/>
              <a:t>Shannon - (have this slide</a:t>
            </a:r>
            <a:r>
              <a:rPr lang="en-US" sz="1100" baseline="0"/>
              <a:t> up when introducing topic?)</a:t>
            </a:r>
          </a:p>
          <a:p>
            <a:pPr defTabSz="931774">
              <a:defRPr/>
            </a:pPr>
            <a:r>
              <a:rPr lang="en-US" sz="1100" baseline="0"/>
              <a:t>Slides 15-16: 15 minutes</a:t>
            </a:r>
          </a:p>
          <a:p>
            <a:pPr defTabSz="931774">
              <a:defRPr/>
            </a:pPr>
            <a:endParaRPr lang="en-US" sz="1100" baseline="0"/>
          </a:p>
          <a:p>
            <a:pPr defTabSz="931774">
              <a:defRPr/>
            </a:pPr>
            <a:r>
              <a:rPr lang="en-US" sz="1100" b="1"/>
              <a:t>As bar staff, you probably see people drinking and flirting,</a:t>
            </a:r>
            <a:r>
              <a:rPr lang="en-US" sz="1100" b="1" baseline="0"/>
              <a:t> or arriving with friends and leaving with someone else. As people who could potentially intervene and stop an act of violence from happening, it is important to critically think about the complicated issue of ETOH and sex.</a:t>
            </a:r>
          </a:p>
          <a:p>
            <a:pPr defTabSz="931774">
              <a:defRPr/>
            </a:pPr>
            <a:endParaRPr lang="en-US" sz="1100" baseline="0"/>
          </a:p>
          <a:p>
            <a:pPr defTabSz="931774">
              <a:defRPr/>
            </a:pPr>
            <a:r>
              <a:rPr lang="en-US" sz="1100" b="1"/>
              <a:t>Activity: difference between rape &amp; sex – record on flip chart (2 columns)</a:t>
            </a:r>
          </a:p>
          <a:p>
            <a:pPr defTabSz="931774">
              <a:defRPr/>
            </a:pPr>
            <a:r>
              <a:rPr lang="en-US" sz="1100" u="sng"/>
              <a:t>Sex</a:t>
            </a:r>
            <a:r>
              <a:rPr lang="en-US" sz="1100"/>
              <a:t>: mutual, consensual,</a:t>
            </a:r>
            <a:r>
              <a:rPr lang="en-US" sz="1100" baseline="0"/>
              <a:t> fun, intimate</a:t>
            </a:r>
          </a:p>
          <a:p>
            <a:pPr defTabSz="931774">
              <a:defRPr/>
            </a:pPr>
            <a:r>
              <a:rPr lang="en-US" sz="1100" u="sng" baseline="0"/>
              <a:t>Rape</a:t>
            </a:r>
            <a:r>
              <a:rPr lang="en-US" sz="1100" baseline="0"/>
              <a:t>: one-sided, unhealthy display of power, crime, scary</a:t>
            </a:r>
            <a:endParaRPr lang="en-US" sz="1100"/>
          </a:p>
        </p:txBody>
      </p:sp>
      <p:sp>
        <p:nvSpPr>
          <p:cNvPr id="4" name="Slide Number Placeholder 3"/>
          <p:cNvSpPr>
            <a:spLocks noGrp="1"/>
          </p:cNvSpPr>
          <p:nvPr>
            <p:ph type="sldNum" sz="quarter" idx="10"/>
          </p:nvPr>
        </p:nvSpPr>
        <p:spPr/>
        <p:txBody>
          <a:bodyPr/>
          <a:lstStyle/>
          <a:p>
            <a:fld id="{49E09940-F5EE-4DCA-9BDE-3DEA44C12A16}" type="slidenum">
              <a:rPr lang="en-US" smtClean="0"/>
              <a:t>11</a:t>
            </a:fld>
            <a:endParaRPr lang="en-US"/>
          </a:p>
        </p:txBody>
      </p:sp>
    </p:spTree>
    <p:extLst>
      <p:ext uri="{BB962C8B-B14F-4D97-AF65-F5344CB8AC3E}">
        <p14:creationId xmlns:p14="http://schemas.microsoft.com/office/powerpoint/2010/main" val="615102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117" y="0"/>
            <a:ext cx="12194117"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155254" y="2226504"/>
            <a:ext cx="7890239" cy="2550877"/>
          </a:xfrm>
        </p:spPr>
        <p:txBody>
          <a:bodyPr anchor="b"/>
          <a:lstStyle>
            <a:lvl1pPr>
              <a:defRPr sz="4800"/>
            </a:lvl1pPr>
          </a:lstStyle>
          <a:p>
            <a:r>
              <a:rPr lang="en-US"/>
              <a:t>Click to edit Master title style</a:t>
            </a:r>
          </a:p>
        </p:txBody>
      </p:sp>
      <p:sp>
        <p:nvSpPr>
          <p:cNvPr id="3" name="Subtitle 2"/>
          <p:cNvSpPr>
            <a:spLocks noGrp="1"/>
          </p:cNvSpPr>
          <p:nvPr>
            <p:ph type="subTitle" idx="1"/>
          </p:nvPr>
        </p:nvSpPr>
        <p:spPr>
          <a:xfrm>
            <a:off x="1155254" y="4777380"/>
            <a:ext cx="789023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62541" y="1790691"/>
            <a:ext cx="990599" cy="304879"/>
          </a:xfrm>
        </p:spPr>
        <p:txBody>
          <a:bodyPr anchor="t"/>
          <a:lstStyle>
            <a:lvl1pPr algn="l">
              <a:defRPr b="0" i="0">
                <a:solidFill>
                  <a:schemeClr val="bg1">
                    <a:alpha val="60000"/>
                  </a:schemeClr>
                </a:solidFill>
              </a:defRPr>
            </a:lvl1pPr>
          </a:lstStyle>
          <a:p>
            <a:endParaRPr lang="en-US"/>
          </a:p>
        </p:txBody>
      </p:sp>
      <p:sp>
        <p:nvSpPr>
          <p:cNvPr id="5" name="Footer Placeholder 4"/>
          <p:cNvSpPr>
            <a:spLocks noGrp="1"/>
          </p:cNvSpPr>
          <p:nvPr>
            <p:ph type="ftr" sz="quarter" idx="11"/>
          </p:nvPr>
        </p:nvSpPr>
        <p:spPr bwMode="gray">
          <a:xfrm rot="5400000">
            <a:off x="8958244" y="3226298"/>
            <a:ext cx="3859795" cy="304880"/>
          </a:xfrm>
        </p:spPr>
        <p:txBody>
          <a:bodyPr/>
          <a:lstStyle>
            <a:lvl1pPr>
              <a:defRPr b="0" i="0">
                <a:solidFill>
                  <a:schemeClr val="bg1">
                    <a:alpha val="60000"/>
                  </a:schemeClr>
                </a:solidFill>
              </a:defRPr>
            </a:lvl1pPr>
          </a:lstStyle>
          <a:p>
            <a:endParaRPr lang="en-US"/>
          </a:p>
        </p:txBody>
      </p:sp>
      <p:sp>
        <p:nvSpPr>
          <p:cNvPr id="11" name="Rectangle 10"/>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65645A19-E54E-41CC-84A6-247C76A7AA1B}" type="slidenum">
              <a:rPr lang="en-US" smtClean="0"/>
              <a:pPr/>
              <a:t>‹#›</a:t>
            </a:fld>
            <a:endParaRPr lang="en-US"/>
          </a:p>
        </p:txBody>
      </p:sp>
      <p:pic>
        <p:nvPicPr>
          <p:cNvPr id="17" name="Picture 10"/>
          <p:cNvPicPr>
            <a:picLocks noChangeAspect="1" noChangeArrowheads="1"/>
          </p:cNvPicPr>
          <p:nvPr userDrawn="1"/>
        </p:nvPicPr>
        <p:blipFill>
          <a:blip r:embed="rId3" cstate="print">
            <a:lum bright="70000" contrast="-70000"/>
            <a:grayscl/>
          </a:blip>
          <a:srcRect/>
          <a:stretch>
            <a:fillRect/>
          </a:stretch>
        </p:blipFill>
        <p:spPr bwMode="auto">
          <a:xfrm>
            <a:off x="304800" y="6292850"/>
            <a:ext cx="1016000" cy="488950"/>
          </a:xfrm>
          <a:prstGeom prst="rect">
            <a:avLst/>
          </a:prstGeom>
          <a:noFill/>
          <a:ln w="9525">
            <a:noFill/>
            <a:miter lim="800000"/>
            <a:headEnd/>
            <a:tailEnd/>
          </a:ln>
        </p:spPr>
      </p:pic>
    </p:spTree>
    <p:extLst>
      <p:ext uri="{BB962C8B-B14F-4D97-AF65-F5344CB8AC3E}">
        <p14:creationId xmlns:p14="http://schemas.microsoft.com/office/powerpoint/2010/main" val="1937561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5" y="4961454"/>
            <a:ext cx="8562672"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5255" y="685800"/>
            <a:ext cx="8562672"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1155253" y="5528192"/>
            <a:ext cx="8562672"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592C2F4-CD34-4B38-945D-6BA6370665A6}"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F4694CD9-DA8A-4B8A-A12F-5E4B293B2DC9}" type="slidenum">
              <a:rPr lang="en-US" smtClean="0"/>
              <a:t>‹#›</a:t>
            </a:fld>
            <a:endParaRPr lang="en-US"/>
          </a:p>
        </p:txBody>
      </p:sp>
    </p:spTree>
    <p:extLst>
      <p:ext uri="{BB962C8B-B14F-4D97-AF65-F5344CB8AC3E}">
        <p14:creationId xmlns:p14="http://schemas.microsoft.com/office/powerpoint/2010/main" val="82596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4" y="927100"/>
            <a:ext cx="8562673" cy="1692720"/>
          </a:xfrm>
        </p:spPr>
        <p:txBody>
          <a:bodyPr/>
          <a:lstStyle>
            <a:lvl1pPr>
              <a:defRPr sz="3600"/>
            </a:lvl1pPr>
          </a:lstStyle>
          <a:p>
            <a:r>
              <a:rPr lang="en-US"/>
              <a:t>Click to edit Master title style</a:t>
            </a:r>
          </a:p>
        </p:txBody>
      </p:sp>
      <p:sp>
        <p:nvSpPr>
          <p:cNvPr id="13" name="Text Placeholder 3"/>
          <p:cNvSpPr>
            <a:spLocks noGrp="1"/>
          </p:cNvSpPr>
          <p:nvPr>
            <p:ph type="body" sz="half" idx="2"/>
          </p:nvPr>
        </p:nvSpPr>
        <p:spPr>
          <a:xfrm>
            <a:off x="1155254" y="3488024"/>
            <a:ext cx="8562673"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592C2F4-CD34-4B38-945D-6BA6370665A6}"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F4694CD9-DA8A-4B8A-A12F-5E4B293B2DC9}" type="slidenum">
              <a:rPr lang="en-US" smtClean="0"/>
              <a:t>‹#›</a:t>
            </a:fld>
            <a:endParaRPr lang="en-US"/>
          </a:p>
        </p:txBody>
      </p:sp>
    </p:spTree>
    <p:extLst>
      <p:ext uri="{BB962C8B-B14F-4D97-AF65-F5344CB8AC3E}">
        <p14:creationId xmlns:p14="http://schemas.microsoft.com/office/powerpoint/2010/main" val="3257447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863241" y="651691"/>
            <a:ext cx="802121" cy="1323439"/>
          </a:xfrm>
          <a:prstGeom prst="rect">
            <a:avLst/>
          </a:prstGeom>
          <a:noFill/>
        </p:spPr>
        <p:txBody>
          <a:bodyPr wrap="square" rtlCol="0">
            <a:spAutoFit/>
          </a:bodyPr>
          <a:lstStyle/>
          <a:p>
            <a:pPr algn="r"/>
            <a:r>
              <a:rPr lang="en-US" sz="8000" b="0" i="0">
                <a:solidFill>
                  <a:schemeClr val="accent1">
                    <a:lumMod val="60000"/>
                    <a:lumOff val="40000"/>
                  </a:schemeClr>
                </a:solidFill>
                <a:latin typeface="Arial"/>
                <a:cs typeface="Arial"/>
              </a:rPr>
              <a:t>“</a:t>
            </a:r>
          </a:p>
        </p:txBody>
      </p:sp>
      <p:sp>
        <p:nvSpPr>
          <p:cNvPr id="14" name="TextBox 13"/>
          <p:cNvSpPr txBox="1"/>
          <p:nvPr/>
        </p:nvSpPr>
        <p:spPr bwMode="gray">
          <a:xfrm>
            <a:off x="9425892" y="2900293"/>
            <a:ext cx="825417" cy="1323439"/>
          </a:xfrm>
          <a:prstGeom prst="rect">
            <a:avLst/>
          </a:prstGeom>
          <a:noFill/>
        </p:spPr>
        <p:txBody>
          <a:bodyPr wrap="square" rtlCol="0">
            <a:spAutoFit/>
          </a:bodyPr>
          <a:lstStyle/>
          <a:p>
            <a:pPr algn="r"/>
            <a:r>
              <a:rPr lang="en-US" sz="80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04081" y="927100"/>
            <a:ext cx="8213847" cy="2882179"/>
          </a:xfrm>
        </p:spPr>
        <p:txBody>
          <a:bodyPr anchor="ctr"/>
          <a:lstStyle>
            <a:lvl1pPr>
              <a:defRPr sz="3600"/>
            </a:lvl1pPr>
          </a:lstStyle>
          <a:p>
            <a:r>
              <a:rPr lang="en-US"/>
              <a:t>Click to edit Master title style</a:t>
            </a:r>
          </a:p>
        </p:txBody>
      </p:sp>
      <p:sp>
        <p:nvSpPr>
          <p:cNvPr id="17" name="Text Placeholder 3"/>
          <p:cNvSpPr>
            <a:spLocks noGrp="1"/>
          </p:cNvSpPr>
          <p:nvPr>
            <p:ph type="body" sz="half" idx="13"/>
          </p:nvPr>
        </p:nvSpPr>
        <p:spPr bwMode="gray">
          <a:xfrm>
            <a:off x="1849705" y="3809279"/>
            <a:ext cx="7528191"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1155254" y="5000817"/>
            <a:ext cx="8458231"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592C2F4-CD34-4B38-945D-6BA6370665A6}"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F4694CD9-DA8A-4B8A-A12F-5E4B293B2DC9}" type="slidenum">
              <a:rPr lang="en-US" smtClean="0"/>
              <a:t>‹#›</a:t>
            </a:fld>
            <a:endParaRPr lang="en-US"/>
          </a:p>
        </p:txBody>
      </p:sp>
    </p:spTree>
    <p:extLst>
      <p:ext uri="{BB962C8B-B14F-4D97-AF65-F5344CB8AC3E}">
        <p14:creationId xmlns:p14="http://schemas.microsoft.com/office/powerpoint/2010/main" val="2547259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117" y="0"/>
            <a:ext cx="12194117"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4" y="2057400"/>
            <a:ext cx="8562673" cy="20955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5255" y="5024909"/>
            <a:ext cx="8562672"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2C2F4-CD34-4B38-945D-6BA6370665A6}"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F4694CD9-DA8A-4B8A-A12F-5E4B293B2DC9}" type="slidenum">
              <a:rPr lang="en-US" smtClean="0"/>
              <a:t>‹#›</a:t>
            </a:fld>
            <a:endParaRPr lang="en-US"/>
          </a:p>
        </p:txBody>
      </p:sp>
    </p:spTree>
    <p:extLst>
      <p:ext uri="{BB962C8B-B14F-4D97-AF65-F5344CB8AC3E}">
        <p14:creationId xmlns:p14="http://schemas.microsoft.com/office/powerpoint/2010/main" val="2396665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5254" y="927100"/>
            <a:ext cx="8564791"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1155253" y="2489200"/>
            <a:ext cx="3084576"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1155253" y="3147164"/>
            <a:ext cx="3084576"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40819" y="2489200"/>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4544628" y="3147164"/>
            <a:ext cx="3091891"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44856" y="2489200"/>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7947914" y="3147164"/>
            <a:ext cx="3088833"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92707"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9936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592C2F4-CD34-4B38-945D-6BA6370665A6}" type="datetimeFigureOut">
              <a:rPr lang="en-US" smtClean="0"/>
              <a:t>5/19/2022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F4694CD9-DA8A-4B8A-A12F-5E4B293B2DC9}" type="slidenum">
              <a:rPr lang="en-US" smtClean="0"/>
              <a:t>‹#›</a:t>
            </a:fld>
            <a:endParaRPr lang="en-US"/>
          </a:p>
        </p:txBody>
      </p:sp>
    </p:spTree>
    <p:extLst>
      <p:ext uri="{BB962C8B-B14F-4D97-AF65-F5344CB8AC3E}">
        <p14:creationId xmlns:p14="http://schemas.microsoft.com/office/powerpoint/2010/main" val="1565300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5253" y="927100"/>
            <a:ext cx="8460347"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1155253" y="4179596"/>
            <a:ext cx="3084576"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358740"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8"/>
          </p:nvPr>
        </p:nvSpPr>
        <p:spPr>
          <a:xfrm>
            <a:off x="1155252" y="4837559"/>
            <a:ext cx="3084576"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48167" y="4179595"/>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4737585"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548167" y="4848209"/>
            <a:ext cx="309189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44856" y="4179596"/>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8144855"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44856" y="4837559"/>
            <a:ext cx="309189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4386692"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79936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592C2F4-CD34-4B38-945D-6BA6370665A6}" type="datetimeFigureOut">
              <a:rPr lang="en-US" smtClean="0"/>
              <a:t>5/19/2022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F4694CD9-DA8A-4B8A-A12F-5E4B293B2DC9}" type="slidenum">
              <a:rPr lang="en-US" smtClean="0"/>
              <a:t>‹#›</a:t>
            </a:fld>
            <a:endParaRPr lang="en-US"/>
          </a:p>
        </p:txBody>
      </p:sp>
    </p:spTree>
    <p:extLst>
      <p:ext uri="{BB962C8B-B14F-4D97-AF65-F5344CB8AC3E}">
        <p14:creationId xmlns:p14="http://schemas.microsoft.com/office/powerpoint/2010/main" val="2510525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161735" y="6387911"/>
            <a:ext cx="1320799" cy="228659"/>
          </a:xfrm>
        </p:spPr>
        <p:txBody>
          <a:bodyPr/>
          <a:lstStyle/>
          <a:p>
            <a:fld id="{E592C2F4-CD34-4B38-945D-6BA6370665A6}" type="datetimeFigureOut">
              <a:rPr lang="en-US" smtClean="0"/>
              <a:t>5/19/2022</a:t>
            </a:fld>
            <a:endParaRPr lang="en-US"/>
          </a:p>
        </p:txBody>
      </p:sp>
      <p:sp>
        <p:nvSpPr>
          <p:cNvPr id="5" name="Footer Placeholder 4"/>
          <p:cNvSpPr>
            <a:spLocks noGrp="1"/>
          </p:cNvSpPr>
          <p:nvPr>
            <p:ph type="ftr" sz="quarter" idx="11"/>
          </p:nvPr>
        </p:nvSpPr>
        <p:spPr>
          <a:xfrm>
            <a:off x="688178" y="6387910"/>
            <a:ext cx="5146393" cy="228660"/>
          </a:xfrm>
        </p:spPr>
        <p:txBody>
          <a:bodyPr/>
          <a:lstStyle/>
          <a:p>
            <a:endParaRPr lang="en-US"/>
          </a:p>
        </p:txBody>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F4694CD9-DA8A-4B8A-A12F-5E4B293B2DC9}" type="slidenum">
              <a:rPr lang="en-US" smtClean="0"/>
              <a:t>‹#›</a:t>
            </a:fld>
            <a:endParaRPr lang="en-US"/>
          </a:p>
        </p:txBody>
      </p:sp>
    </p:spTree>
    <p:extLst>
      <p:ext uri="{BB962C8B-B14F-4D97-AF65-F5344CB8AC3E}">
        <p14:creationId xmlns:p14="http://schemas.microsoft.com/office/powerpoint/2010/main" val="2806930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2117" y="0"/>
            <a:ext cx="1216056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553157" y="402165"/>
            <a:ext cx="6147420"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2731745" y="1211129"/>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8233237" y="1447799"/>
            <a:ext cx="1484688" cy="4572001"/>
          </a:xfrm>
        </p:spPr>
        <p:txBody>
          <a:bodyPr vert="eaVert" anchor="ctr" anchorCtr="0"/>
          <a:lstStyle/>
          <a:p>
            <a:r>
              <a:rPr lang="en-US"/>
              <a:t>Click to edit Master title style</a:t>
            </a:r>
          </a:p>
        </p:txBody>
      </p:sp>
      <p:sp>
        <p:nvSpPr>
          <p:cNvPr id="3" name="Vertical Text Placeholder 2"/>
          <p:cNvSpPr>
            <a:spLocks noGrp="1"/>
          </p:cNvSpPr>
          <p:nvPr>
            <p:ph type="body" orient="vert" idx="1"/>
          </p:nvPr>
        </p:nvSpPr>
        <p:spPr>
          <a:xfrm>
            <a:off x="1155651" y="1447799"/>
            <a:ext cx="5889248"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2C2F4-CD34-4B38-945D-6BA6370665A6}" type="datetimeFigureOut">
              <a:rPr lang="en-US" smtClean="0"/>
              <a:t>5/19/2022</a:t>
            </a:fld>
            <a:endParaRPr lang="en-US"/>
          </a:p>
        </p:txBody>
      </p:sp>
      <p:sp>
        <p:nvSpPr>
          <p:cNvPr id="5" name="Footer Placeholder 4"/>
          <p:cNvSpPr>
            <a:spLocks noGrp="1"/>
          </p:cNvSpPr>
          <p:nvPr>
            <p:ph type="ftr" sz="quarter" idx="11"/>
          </p:nvPr>
        </p:nvSpPr>
        <p:spPr>
          <a:xfrm>
            <a:off x="718062" y="6365498"/>
            <a:ext cx="5146393" cy="228660"/>
          </a:xfrm>
        </p:spPr>
        <p:txBody>
          <a:bodyPr/>
          <a:lstStyle/>
          <a:p>
            <a:endParaRPr lang="en-US"/>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F4694CD9-DA8A-4B8A-A12F-5E4B293B2DC9}" type="slidenum">
              <a:rPr lang="en-US" smtClean="0"/>
              <a:t>‹#›</a:t>
            </a:fld>
            <a:endParaRPr lang="en-US"/>
          </a:p>
        </p:txBody>
      </p:sp>
    </p:spTree>
    <p:extLst>
      <p:ext uri="{BB962C8B-B14F-4D97-AF65-F5344CB8AC3E}">
        <p14:creationId xmlns:p14="http://schemas.microsoft.com/office/powerpoint/2010/main" val="3702066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Tree>
    <p:extLst>
      <p:ext uri="{BB962C8B-B14F-4D97-AF65-F5344CB8AC3E}">
        <p14:creationId xmlns:p14="http://schemas.microsoft.com/office/powerpoint/2010/main" val="83987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9419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627" y="927099"/>
            <a:ext cx="8458229" cy="709865"/>
          </a:xfrm>
        </p:spPr>
        <p:txBody>
          <a:bodyPr anchor="ctr"/>
          <a:lstStyle>
            <a:lvl1pPr>
              <a:defRPr sz="32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2C2F4-CD34-4B38-945D-6BA6370665A6}"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F4694CD9-DA8A-4B8A-A12F-5E4B293B2DC9}" type="slidenum">
              <a:rPr lang="en-US" smtClean="0"/>
              <a:t>‹#›</a:t>
            </a:fld>
            <a:endParaRPr lang="en-US"/>
          </a:p>
        </p:txBody>
      </p:sp>
    </p:spTree>
    <p:extLst>
      <p:ext uri="{BB962C8B-B14F-4D97-AF65-F5344CB8AC3E}">
        <p14:creationId xmlns:p14="http://schemas.microsoft.com/office/powerpoint/2010/main" val="309630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70045" y="2257588"/>
            <a:ext cx="4120896" cy="3020344"/>
          </a:xfrm>
        </p:spPr>
        <p:txBody>
          <a:bodyPr anchor="ct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25682" y="2257588"/>
            <a:ext cx="4110021"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2C2F4-CD34-4B38-945D-6BA6370665A6}"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F4694CD9-DA8A-4B8A-A12F-5E4B293B2DC9}" type="slidenum">
              <a:rPr lang="en-US" smtClean="0"/>
              <a:t>‹#›</a:t>
            </a:fld>
            <a:endParaRPr lang="en-US"/>
          </a:p>
        </p:txBody>
      </p:sp>
    </p:spTree>
    <p:extLst>
      <p:ext uri="{BB962C8B-B14F-4D97-AF65-F5344CB8AC3E}">
        <p14:creationId xmlns:p14="http://schemas.microsoft.com/office/powerpoint/2010/main" val="3051361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1155253" y="2489201"/>
            <a:ext cx="4849307"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41" y="2489203"/>
            <a:ext cx="4849307"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2C2F4-CD34-4B38-945D-6BA6370665A6}"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F4694CD9-DA8A-4B8A-A12F-5E4B293B2DC9}" type="slidenum">
              <a:rPr lang="en-US" smtClean="0"/>
              <a:t>‹#›</a:t>
            </a:fld>
            <a:endParaRPr lang="en-US"/>
          </a:p>
        </p:txBody>
      </p:sp>
    </p:spTree>
    <p:extLst>
      <p:ext uri="{BB962C8B-B14F-4D97-AF65-F5344CB8AC3E}">
        <p14:creationId xmlns:p14="http://schemas.microsoft.com/office/powerpoint/2010/main" val="239673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9891" y="2489200"/>
            <a:ext cx="4844669"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5253" y="3248491"/>
            <a:ext cx="4849307"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42" y="2489201"/>
            <a:ext cx="4849305"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41" y="3245836"/>
            <a:ext cx="4849307"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2C2F4-CD34-4B38-945D-6BA6370665A6}" type="datetimeFigureOut">
              <a:rPr lang="en-US" smtClean="0"/>
              <a:t>5/19/2022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F4694CD9-DA8A-4B8A-A12F-5E4B293B2DC9}" type="slidenum">
              <a:rPr lang="en-US" smtClean="0"/>
              <a:t>‹#›</a:t>
            </a:fld>
            <a:endParaRPr lang="en-US"/>
          </a:p>
        </p:txBody>
      </p:sp>
    </p:spTree>
    <p:extLst>
      <p:ext uri="{BB962C8B-B14F-4D97-AF65-F5344CB8AC3E}">
        <p14:creationId xmlns:p14="http://schemas.microsoft.com/office/powerpoint/2010/main" val="333007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2C2F4-CD34-4B38-945D-6BA6370665A6}" type="datetimeFigureOut">
              <a:rPr lang="en-US" smtClean="0"/>
              <a:t>5/19/2022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F4694CD9-DA8A-4B8A-A12F-5E4B293B2DC9}" type="slidenum">
              <a:rPr lang="en-US" smtClean="0"/>
              <a:t>‹#›</a:t>
            </a:fld>
            <a:endParaRPr lang="en-US"/>
          </a:p>
        </p:txBody>
      </p:sp>
    </p:spTree>
    <p:extLst>
      <p:ext uri="{BB962C8B-B14F-4D97-AF65-F5344CB8AC3E}">
        <p14:creationId xmlns:p14="http://schemas.microsoft.com/office/powerpoint/2010/main" val="355449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E592C2F4-CD34-4B38-945D-6BA6370665A6}" type="datetimeFigureOut">
              <a:rPr lang="en-US" smtClean="0"/>
              <a:t>5/19/2022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F4694CD9-DA8A-4B8A-A12F-5E4B293B2DC9}" type="slidenum">
              <a:rPr lang="en-US" smtClean="0"/>
              <a:t>‹#›</a:t>
            </a:fld>
            <a:endParaRPr lang="en-US"/>
          </a:p>
        </p:txBody>
      </p:sp>
    </p:spTree>
    <p:extLst>
      <p:ext uri="{BB962C8B-B14F-4D97-AF65-F5344CB8AC3E}">
        <p14:creationId xmlns:p14="http://schemas.microsoft.com/office/powerpoint/2010/main" val="3455595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3" y="1447800"/>
            <a:ext cx="3616787" cy="1495588"/>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6091903" y="1447800"/>
            <a:ext cx="484380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5256" y="3086846"/>
            <a:ext cx="3616785"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592C2F4-CD34-4B38-945D-6BA6370665A6}"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F4694CD9-DA8A-4B8A-A12F-5E4B293B2DC9}" type="slidenum">
              <a:rPr lang="en-US" smtClean="0"/>
              <a:t>‹#›</a:t>
            </a:fld>
            <a:endParaRPr lang="en-US"/>
          </a:p>
        </p:txBody>
      </p:sp>
    </p:spTree>
    <p:extLst>
      <p:ext uri="{BB962C8B-B14F-4D97-AF65-F5344CB8AC3E}">
        <p14:creationId xmlns:p14="http://schemas.microsoft.com/office/powerpoint/2010/main" val="1344836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1155254" y="1381390"/>
            <a:ext cx="3982785" cy="157480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297212" y="1320800"/>
            <a:ext cx="3721469"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5254" y="3086100"/>
            <a:ext cx="3982785"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592C2F4-CD34-4B38-945D-6BA6370665A6}"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F4694CD9-DA8A-4B8A-A12F-5E4B293B2DC9}" type="slidenum">
              <a:rPr lang="en-US" smtClean="0"/>
              <a:t>‹#›</a:t>
            </a:fld>
            <a:endParaRPr lang="en-US"/>
          </a:p>
        </p:txBody>
      </p:sp>
    </p:spTree>
    <p:extLst>
      <p:ext uri="{BB962C8B-B14F-4D97-AF65-F5344CB8AC3E}">
        <p14:creationId xmlns:p14="http://schemas.microsoft.com/office/powerpoint/2010/main" val="312720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117" y="0"/>
            <a:ext cx="12194117" cy="6860798"/>
            <a:chOff x="-1588" y="0"/>
            <a:chExt cx="9145588" cy="6860798"/>
          </a:xfrm>
        </p:grpSpPr>
        <p:sp>
          <p:nvSpPr>
            <p:cNvPr id="14" name="Rectangle 13"/>
            <p:cNvSpPr/>
            <p:nvPr/>
          </p:nvSpPr>
          <p:spPr>
            <a:xfrm>
              <a:off x="0" y="0"/>
              <a:ext cx="9118832"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1155253" y="927100"/>
            <a:ext cx="8460347" cy="70986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2509" y="2489200"/>
            <a:ext cx="8460347"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099258" y="6365499"/>
            <a:ext cx="1320799" cy="228659"/>
          </a:xfrm>
          <a:prstGeom prst="rect">
            <a:avLst/>
          </a:prstGeom>
        </p:spPr>
        <p:txBody>
          <a:bodyPr vert="horz" lIns="91440" tIns="45720" rIns="91440" bIns="45720" rtlCol="0" anchor="b"/>
          <a:lstStyle>
            <a:lvl1pPr algn="r">
              <a:defRPr sz="900" b="1" i="0">
                <a:solidFill>
                  <a:schemeClr val="accent1"/>
                </a:solidFill>
              </a:defRPr>
            </a:lvl1pPr>
          </a:lstStyle>
          <a:p>
            <a:fld id="{E592C2F4-CD34-4B38-945D-6BA6370665A6}" type="datetimeFigureOut">
              <a:rPr lang="en-US" smtClean="0"/>
              <a:t>5/19/2022</a:t>
            </a:fld>
            <a:endParaRPr lang="en-US"/>
          </a:p>
        </p:txBody>
      </p:sp>
      <p:sp>
        <p:nvSpPr>
          <p:cNvPr id="5" name="Footer Placeholder 4"/>
          <p:cNvSpPr>
            <a:spLocks noGrp="1"/>
          </p:cNvSpPr>
          <p:nvPr>
            <p:ph type="ftr" sz="quarter" idx="3"/>
          </p:nvPr>
        </p:nvSpPr>
        <p:spPr>
          <a:xfrm>
            <a:off x="787792" y="6365497"/>
            <a:ext cx="5146393"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10238155" y="295731"/>
            <a:ext cx="1055077" cy="767687"/>
          </a:xfrm>
          <a:prstGeom prst="rect">
            <a:avLst/>
          </a:prstGeom>
        </p:spPr>
        <p:txBody>
          <a:bodyPr anchor="b"/>
          <a:lstStyle>
            <a:lvl1pPr algn="ctr">
              <a:defRPr sz="2800">
                <a:solidFill>
                  <a:schemeClr val="bg1"/>
                </a:solidFill>
              </a:defRPr>
            </a:lvl1pPr>
          </a:lstStyle>
          <a:p>
            <a:fld id="{F4694CD9-DA8A-4B8A-A12F-5E4B293B2DC9}" type="slidenum">
              <a:rPr lang="en-US" smtClean="0"/>
              <a:t>‹#›</a:t>
            </a:fld>
            <a:endParaRPr lang="en-US"/>
          </a:p>
        </p:txBody>
      </p:sp>
      <p:pic>
        <p:nvPicPr>
          <p:cNvPr id="27" name="Picture 16"/>
          <p:cNvPicPr>
            <a:picLocks noChangeAspect="1" noChangeArrowheads="1"/>
          </p:cNvPicPr>
          <p:nvPr userDrawn="1"/>
        </p:nvPicPr>
        <p:blipFill>
          <a:blip r:embed="rId22" cstate="print">
            <a:lum bright="70000" contrast="-70000"/>
            <a:grayscl/>
          </a:blip>
          <a:srcRect/>
          <a:stretch>
            <a:fillRect/>
          </a:stretch>
        </p:blipFill>
        <p:spPr bwMode="auto">
          <a:xfrm>
            <a:off x="304800" y="6292850"/>
            <a:ext cx="1016000" cy="488950"/>
          </a:xfrm>
          <a:prstGeom prst="rect">
            <a:avLst/>
          </a:prstGeom>
          <a:noFill/>
          <a:ln w="9525">
            <a:noFill/>
            <a:miter lim="800000"/>
            <a:headEnd/>
            <a:tailEnd/>
          </a:ln>
        </p:spPr>
      </p:pic>
    </p:spTree>
    <p:extLst>
      <p:ext uri="{BB962C8B-B14F-4D97-AF65-F5344CB8AC3E}">
        <p14:creationId xmlns:p14="http://schemas.microsoft.com/office/powerpoint/2010/main" val="1888624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3" cstate="print">
            <a:lum bright="70000" contrast="-70000"/>
          </a:blip>
          <a:srcRect/>
          <a:stretch>
            <a:fillRect/>
          </a:stretch>
        </p:blipFill>
        <p:spPr bwMode="auto">
          <a:xfrm>
            <a:off x="1752600" y="609603"/>
            <a:ext cx="8763000" cy="5610225"/>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914400"/>
            <a:ext cx="6858000" cy="713232"/>
          </a:xfrm>
        </p:spPr>
        <p:txBody>
          <a:bodyPr/>
          <a:lstStyle/>
          <a:p>
            <a:pPr algn="ctr"/>
            <a:r>
              <a:rPr lang="en-US" b="1"/>
              <a:t>South Carolina Laws on SFSA</a:t>
            </a:r>
            <a:endParaRPr lang="en-US"/>
          </a:p>
        </p:txBody>
      </p:sp>
      <p:sp>
        <p:nvSpPr>
          <p:cNvPr id="3" name="Rectangle 2"/>
          <p:cNvSpPr/>
          <p:nvPr/>
        </p:nvSpPr>
        <p:spPr>
          <a:xfrm>
            <a:off x="2438400" y="2468881"/>
            <a:ext cx="7315200" cy="2400657"/>
          </a:xfrm>
          <a:prstGeom prst="rect">
            <a:avLst/>
          </a:prstGeom>
        </p:spPr>
        <p:txBody>
          <a:bodyPr wrap="square">
            <a:spAutoFit/>
          </a:bodyPr>
          <a:lstStyle/>
          <a:p>
            <a:pPr marL="257244" indent="-257244">
              <a:buClr>
                <a:schemeClr val="accent1"/>
              </a:buClr>
              <a:buFont typeface="Arial" panose="020B0604020202020204" pitchFamily="34" charset="0"/>
              <a:buChar char="•"/>
            </a:pPr>
            <a:r>
              <a:rPr lang="en-US" sz="3000" dirty="0"/>
              <a:t>A person may receive a sentence of up to 10 years in prison for sexually assaulting a victim </a:t>
            </a:r>
            <a:r>
              <a:rPr lang="en-US" sz="3000" b="1" dirty="0"/>
              <a:t>despite knowing </a:t>
            </a:r>
            <a:r>
              <a:rPr lang="en-US" sz="3000" dirty="0"/>
              <a:t>that the victim is mentally defective, incapacitated, or physically helpless.</a:t>
            </a:r>
          </a:p>
        </p:txBody>
      </p:sp>
    </p:spTree>
    <p:extLst>
      <p:ext uri="{BB962C8B-B14F-4D97-AF65-F5344CB8AC3E}">
        <p14:creationId xmlns:p14="http://schemas.microsoft.com/office/powerpoint/2010/main" val="108151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914788"/>
            <a:ext cx="6858000" cy="713232"/>
          </a:xfrm>
        </p:spPr>
        <p:txBody>
          <a:bodyPr>
            <a:noAutofit/>
          </a:bodyPr>
          <a:lstStyle/>
          <a:p>
            <a:pPr algn="ctr"/>
            <a:r>
              <a:rPr lang="en-US" b="1"/>
              <a:t>Understanding Consent</a:t>
            </a:r>
          </a:p>
        </p:txBody>
      </p:sp>
      <p:sp>
        <p:nvSpPr>
          <p:cNvPr id="4" name="TextBox 3"/>
          <p:cNvSpPr txBox="1"/>
          <p:nvPr/>
        </p:nvSpPr>
        <p:spPr>
          <a:xfrm>
            <a:off x="2438400" y="2468881"/>
            <a:ext cx="7315200" cy="3924151"/>
          </a:xfrm>
          <a:prstGeom prst="rect">
            <a:avLst/>
          </a:prstGeom>
          <a:noFill/>
        </p:spPr>
        <p:txBody>
          <a:bodyPr wrap="square" rtlCol="0">
            <a:spAutoFit/>
          </a:bodyPr>
          <a:lstStyle/>
          <a:p>
            <a:pPr marL="457200" indent="-457200">
              <a:spcAft>
                <a:spcPts val="600"/>
              </a:spcAft>
              <a:buClr>
                <a:schemeClr val="accent1"/>
              </a:buClr>
              <a:buFont typeface="Arial" panose="020B0604020202020204" pitchFamily="34" charset="0"/>
              <a:buChar char="•"/>
            </a:pPr>
            <a:r>
              <a:rPr lang="en-US" sz="2600"/>
              <a:t>Consent is a </a:t>
            </a:r>
            <a:r>
              <a:rPr lang="en-US" sz="2600" b="1"/>
              <a:t>clear, conscious, willing, and affirmative agreement </a:t>
            </a:r>
            <a:r>
              <a:rPr lang="en-US" sz="2600"/>
              <a:t>to engage in sexual activity.</a:t>
            </a:r>
          </a:p>
          <a:p>
            <a:pPr marL="457200" indent="-457200">
              <a:spcAft>
                <a:spcPts val="600"/>
              </a:spcAft>
              <a:buClr>
                <a:schemeClr val="accent1"/>
              </a:buClr>
              <a:buFont typeface="Arial" panose="020B0604020202020204" pitchFamily="34" charset="0"/>
              <a:buChar char="•"/>
            </a:pPr>
            <a:r>
              <a:rPr lang="en-US" sz="2600"/>
              <a:t>A person who is incapacitated for any reason is not capable of giving consent. </a:t>
            </a:r>
          </a:p>
          <a:p>
            <a:pPr marL="457200" indent="-457200">
              <a:spcAft>
                <a:spcPts val="600"/>
              </a:spcAft>
              <a:buClr>
                <a:schemeClr val="accent1"/>
              </a:buClr>
              <a:buFont typeface="Arial" panose="020B0604020202020204" pitchFamily="34" charset="0"/>
              <a:buChar char="•"/>
            </a:pPr>
            <a:r>
              <a:rPr lang="en-US" sz="2600"/>
              <a:t>Prior consent does not guarantee future consent.</a:t>
            </a:r>
          </a:p>
          <a:p>
            <a:pPr marL="457200" indent="-457200">
              <a:spcAft>
                <a:spcPts val="600"/>
              </a:spcAft>
              <a:buClr>
                <a:schemeClr val="accent1"/>
              </a:buClr>
              <a:buFont typeface="Arial" panose="020B0604020202020204" pitchFamily="34" charset="0"/>
              <a:buChar char="•"/>
            </a:pPr>
            <a:r>
              <a:rPr lang="en-US" sz="2600"/>
              <a:t>The style of a person’s clothing does not express consent.</a:t>
            </a:r>
          </a:p>
        </p:txBody>
      </p:sp>
    </p:spTree>
    <p:extLst>
      <p:ext uri="{BB962C8B-B14F-4D97-AF65-F5344CB8AC3E}">
        <p14:creationId xmlns:p14="http://schemas.microsoft.com/office/powerpoint/2010/main" val="165557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914400"/>
            <a:ext cx="6858000" cy="713232"/>
          </a:xfrm>
        </p:spPr>
        <p:txBody>
          <a:bodyPr/>
          <a:lstStyle/>
          <a:p>
            <a:pPr algn="ctr"/>
            <a:r>
              <a:rPr lang="en-US" b="1"/>
              <a:t>Understanding Consent</a:t>
            </a:r>
            <a:endParaRPr lang="en-US"/>
          </a:p>
        </p:txBody>
      </p:sp>
      <p:sp>
        <p:nvSpPr>
          <p:cNvPr id="3" name="Content Placeholder 2"/>
          <p:cNvSpPr>
            <a:spLocks noGrp="1"/>
          </p:cNvSpPr>
          <p:nvPr>
            <p:ph idx="1"/>
          </p:nvPr>
        </p:nvSpPr>
        <p:spPr>
          <a:xfrm>
            <a:off x="2438400" y="2468880"/>
            <a:ext cx="7315200" cy="3627120"/>
          </a:xfrm>
        </p:spPr>
        <p:txBody>
          <a:bodyPr>
            <a:normAutofit/>
          </a:bodyPr>
          <a:lstStyle/>
          <a:p>
            <a:pPr>
              <a:spcBef>
                <a:spcPts val="0"/>
              </a:spcBef>
              <a:spcAft>
                <a:spcPts val="1200"/>
              </a:spcAft>
              <a:buSzPct val="100000"/>
              <a:buFont typeface="Arial" panose="020B0604020202020204" pitchFamily="34" charset="0"/>
              <a:buChar char="•"/>
            </a:pPr>
            <a:r>
              <a:rPr lang="en-US" sz="2700"/>
              <a:t>Silence or the absence of a “no” does not mean there is consent.</a:t>
            </a:r>
          </a:p>
          <a:p>
            <a:pPr>
              <a:spcBef>
                <a:spcPts val="0"/>
              </a:spcBef>
              <a:spcAft>
                <a:spcPts val="1200"/>
              </a:spcAft>
              <a:buSzPct val="100000"/>
              <a:buFont typeface="Arial" panose="020B0604020202020204" pitchFamily="34" charset="0"/>
              <a:buChar char="•"/>
            </a:pPr>
            <a:r>
              <a:rPr lang="en-US" sz="2700"/>
              <a:t>An unconscious person cannot consent.</a:t>
            </a:r>
          </a:p>
          <a:p>
            <a:pPr>
              <a:spcBef>
                <a:spcPts val="0"/>
              </a:spcBef>
              <a:spcAft>
                <a:spcPts val="1200"/>
              </a:spcAft>
              <a:buSzPct val="100000"/>
              <a:buFont typeface="Arial" panose="020B0604020202020204" pitchFamily="34" charset="0"/>
              <a:buChar char="•"/>
            </a:pPr>
            <a:r>
              <a:rPr lang="en-US" sz="2700"/>
              <a:t>Consent for one sexual act does not imply consent for other sexual acts.</a:t>
            </a:r>
          </a:p>
          <a:p>
            <a:pPr>
              <a:spcBef>
                <a:spcPts val="0"/>
              </a:spcBef>
              <a:spcAft>
                <a:spcPts val="1200"/>
              </a:spcAft>
              <a:buSzPct val="100000"/>
              <a:buFont typeface="Arial" panose="020B0604020202020204" pitchFamily="34" charset="0"/>
              <a:buChar char="•"/>
            </a:pPr>
            <a:r>
              <a:rPr lang="en-US" sz="2700"/>
              <a:t>Consent can be withdrawn at any time. </a:t>
            </a:r>
          </a:p>
          <a:p>
            <a:pPr>
              <a:spcBef>
                <a:spcPts val="0"/>
              </a:spcBef>
              <a:buSzPct val="100000"/>
              <a:buFont typeface="Arial" panose="020B0604020202020204" pitchFamily="34" charset="0"/>
              <a:buChar char="•"/>
            </a:pPr>
            <a:r>
              <a:rPr lang="en-US" sz="2700" b="1" u="sng"/>
              <a:t>Consent is not coerced.</a:t>
            </a:r>
            <a:endParaRPr lang="en-US" sz="2700"/>
          </a:p>
        </p:txBody>
      </p:sp>
    </p:spTree>
    <p:extLst>
      <p:ext uri="{BB962C8B-B14F-4D97-AF65-F5344CB8AC3E}">
        <p14:creationId xmlns:p14="http://schemas.microsoft.com/office/powerpoint/2010/main" val="614502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438400" y="2377441"/>
            <a:ext cx="7315200" cy="4115375"/>
          </a:xfrm>
          <a:prstGeom prst="rect">
            <a:avLst/>
          </a:prstGeom>
          <a:noFill/>
        </p:spPr>
      </p:pic>
      <p:sp>
        <p:nvSpPr>
          <p:cNvPr id="2" name="TextBox 1"/>
          <p:cNvSpPr txBox="1"/>
          <p:nvPr/>
        </p:nvSpPr>
        <p:spPr>
          <a:xfrm>
            <a:off x="2575560" y="685800"/>
            <a:ext cx="6858000" cy="1077218"/>
          </a:xfrm>
          <a:prstGeom prst="rect">
            <a:avLst/>
          </a:prstGeom>
          <a:noFill/>
        </p:spPr>
        <p:txBody>
          <a:bodyPr wrap="square" rtlCol="0">
            <a:spAutoFit/>
          </a:bodyPr>
          <a:lstStyle/>
          <a:p>
            <a:pPr algn="ctr"/>
            <a:r>
              <a:rPr lang="en-US" sz="3200" b="1">
                <a:solidFill>
                  <a:schemeClr val="bg1"/>
                </a:solidFill>
              </a:rPr>
              <a:t>Sexual Assault Is NOT a Consequence of Drinking</a:t>
            </a:r>
          </a:p>
        </p:txBody>
      </p:sp>
    </p:spTree>
    <p:extLst>
      <p:ext uri="{BB962C8B-B14F-4D97-AF65-F5344CB8AC3E}">
        <p14:creationId xmlns:p14="http://schemas.microsoft.com/office/powerpoint/2010/main" val="28395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5560" y="685800"/>
            <a:ext cx="6858000" cy="1077218"/>
          </a:xfrm>
          <a:prstGeom prst="rect">
            <a:avLst/>
          </a:prstGeom>
          <a:noFill/>
        </p:spPr>
        <p:txBody>
          <a:bodyPr wrap="square" rtlCol="0">
            <a:spAutoFit/>
          </a:bodyPr>
          <a:lstStyle/>
          <a:p>
            <a:pPr algn="ctr"/>
            <a:r>
              <a:rPr lang="en-US" sz="3200" b="1">
                <a:solidFill>
                  <a:schemeClr val="bg1"/>
                </a:solidFill>
              </a:rPr>
              <a:t>The 5 Steps</a:t>
            </a:r>
            <a:br>
              <a:rPr lang="en-US" sz="3200" b="1">
                <a:solidFill>
                  <a:schemeClr val="bg1"/>
                </a:solidFill>
              </a:rPr>
            </a:br>
            <a:r>
              <a:rPr lang="en-US" sz="3200" b="1">
                <a:solidFill>
                  <a:schemeClr val="bg1"/>
                </a:solidFill>
              </a:rPr>
              <a:t>of Bystander Intervention</a:t>
            </a:r>
          </a:p>
        </p:txBody>
      </p:sp>
      <p:pic>
        <p:nvPicPr>
          <p:cNvPr id="5" name="Picture Placeholder 4"/>
          <p:cNvPicPr>
            <a:picLocks noChangeAspect="1"/>
          </p:cNvPicPr>
          <p:nvPr/>
        </p:nvPicPr>
        <p:blipFill>
          <a:blip r:embed="rId2"/>
          <a:srcRect t="3694" b="3694"/>
          <a:stretch>
            <a:fillRect/>
          </a:stretch>
        </p:blipFill>
        <p:spPr>
          <a:xfrm>
            <a:off x="1981204" y="2379292"/>
            <a:ext cx="4728591" cy="3371322"/>
          </a:xfrm>
          <a:prstGeom prst="rect">
            <a:avLst/>
          </a:prstGeom>
        </p:spPr>
      </p:pic>
      <p:sp>
        <p:nvSpPr>
          <p:cNvPr id="6" name="Text Placeholder 3"/>
          <p:cNvSpPr txBox="1">
            <a:spLocks/>
          </p:cNvSpPr>
          <p:nvPr/>
        </p:nvSpPr>
        <p:spPr>
          <a:xfrm>
            <a:off x="6736079" y="2377440"/>
            <a:ext cx="3520146" cy="4023204"/>
          </a:xfrm>
          <a:prstGeom prst="rect">
            <a:avLst/>
          </a:prstGeom>
        </p:spPr>
        <p:txBody>
          <a:bodyPr>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457200" indent="-457200">
              <a:lnSpc>
                <a:spcPct val="110000"/>
              </a:lnSpc>
              <a:spcBef>
                <a:spcPts val="0"/>
              </a:spcBef>
              <a:spcAft>
                <a:spcPts val="300"/>
              </a:spcAft>
              <a:buClr>
                <a:srgbClr val="B31166"/>
              </a:buClr>
              <a:buFont typeface="+mj-lt"/>
              <a:buAutoNum type="arabicParenR"/>
            </a:pPr>
            <a:r>
              <a:rPr lang="en-US" sz="2400" b="1">
                <a:solidFill>
                  <a:schemeClr val="tx1"/>
                </a:solidFill>
                <a:ea typeface="Trebuchet MS"/>
                <a:cs typeface="Trebuchet MS"/>
                <a:sym typeface="Trebuchet MS"/>
              </a:rPr>
              <a:t>Notice the situation.</a:t>
            </a:r>
          </a:p>
          <a:p>
            <a:pPr marL="457200" indent="-457200">
              <a:lnSpc>
                <a:spcPct val="110000"/>
              </a:lnSpc>
              <a:spcBef>
                <a:spcPts val="0"/>
              </a:spcBef>
              <a:spcAft>
                <a:spcPts val="300"/>
              </a:spcAft>
              <a:buClr>
                <a:srgbClr val="B31166"/>
              </a:buClr>
              <a:buFont typeface="+mj-lt"/>
              <a:buAutoNum type="arabicParenR"/>
            </a:pPr>
            <a:r>
              <a:rPr lang="en-US" sz="2400" b="1">
                <a:solidFill>
                  <a:schemeClr val="tx1"/>
                </a:solidFill>
                <a:ea typeface="Trebuchet MS"/>
                <a:cs typeface="Trebuchet MS"/>
                <a:sym typeface="Trebuchet MS"/>
              </a:rPr>
              <a:t>Recognize if the situation requires intervention.</a:t>
            </a:r>
          </a:p>
          <a:p>
            <a:pPr marL="457200" indent="-457200">
              <a:lnSpc>
                <a:spcPct val="110000"/>
              </a:lnSpc>
              <a:spcBef>
                <a:spcPts val="0"/>
              </a:spcBef>
              <a:spcAft>
                <a:spcPts val="300"/>
              </a:spcAft>
              <a:buClr>
                <a:srgbClr val="B31166"/>
              </a:buClr>
              <a:buFont typeface="+mj-lt"/>
              <a:buAutoNum type="arabicParenR"/>
            </a:pPr>
            <a:r>
              <a:rPr lang="en-US" sz="2400" b="1">
                <a:solidFill>
                  <a:schemeClr val="tx1"/>
                </a:solidFill>
                <a:ea typeface="Trebuchet MS"/>
                <a:cs typeface="Trebuchet MS"/>
                <a:sym typeface="Trebuchet MS"/>
              </a:rPr>
              <a:t>Assume personal responsibility for intervening.</a:t>
            </a:r>
          </a:p>
          <a:p>
            <a:pPr marL="457200" indent="-457200">
              <a:lnSpc>
                <a:spcPct val="110000"/>
              </a:lnSpc>
              <a:spcBef>
                <a:spcPts val="0"/>
              </a:spcBef>
              <a:spcAft>
                <a:spcPts val="300"/>
              </a:spcAft>
              <a:buClr>
                <a:srgbClr val="B31166"/>
              </a:buClr>
              <a:buFont typeface="+mj-lt"/>
              <a:buAutoNum type="arabicParenR"/>
            </a:pPr>
            <a:r>
              <a:rPr lang="en-US" sz="2400" b="1">
                <a:solidFill>
                  <a:schemeClr val="tx1"/>
                </a:solidFill>
                <a:ea typeface="Trebuchet MS"/>
                <a:cs typeface="Trebuchet MS"/>
                <a:sym typeface="Trebuchet MS"/>
              </a:rPr>
              <a:t>Decide the </a:t>
            </a:r>
            <a:r>
              <a:rPr lang="en-US" sz="2400" b="1" i="1">
                <a:solidFill>
                  <a:schemeClr val="tx1"/>
                </a:solidFill>
                <a:ea typeface="Trebuchet MS"/>
                <a:cs typeface="Trebuchet MS"/>
                <a:sym typeface="Trebuchet MS"/>
              </a:rPr>
              <a:t>most effective</a:t>
            </a:r>
            <a:r>
              <a:rPr lang="en-US" sz="2400" b="1">
                <a:solidFill>
                  <a:schemeClr val="tx1"/>
                </a:solidFill>
                <a:ea typeface="Trebuchet MS"/>
                <a:cs typeface="Trebuchet MS"/>
                <a:sym typeface="Trebuchet MS"/>
              </a:rPr>
              <a:t> way to help.</a:t>
            </a:r>
          </a:p>
          <a:p>
            <a:pPr marL="457200" indent="-457200">
              <a:lnSpc>
                <a:spcPct val="110000"/>
              </a:lnSpc>
              <a:spcBef>
                <a:spcPts val="0"/>
              </a:spcBef>
              <a:buClr>
                <a:srgbClr val="B31166"/>
              </a:buClr>
              <a:buFont typeface="+mj-lt"/>
              <a:buAutoNum type="arabicParenR"/>
            </a:pPr>
            <a:r>
              <a:rPr lang="en-US" sz="2400" b="1" u="sng">
                <a:solidFill>
                  <a:schemeClr val="tx1"/>
                </a:solidFill>
                <a:ea typeface="Trebuchet MS"/>
                <a:cs typeface="Trebuchet MS"/>
                <a:sym typeface="Trebuchet MS"/>
              </a:rPr>
              <a:t>Intervene.</a:t>
            </a:r>
            <a:endParaRPr lang="en-US"/>
          </a:p>
        </p:txBody>
      </p:sp>
    </p:spTree>
    <p:extLst>
      <p:ext uri="{BB962C8B-B14F-4D97-AF65-F5344CB8AC3E}">
        <p14:creationId xmlns:p14="http://schemas.microsoft.com/office/powerpoint/2010/main" val="218078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4" name="Shape 394"/>
          <p:cNvSpPr txBox="1">
            <a:spLocks noGrp="1"/>
          </p:cNvSpPr>
          <p:nvPr>
            <p:ph type="title"/>
          </p:nvPr>
        </p:nvSpPr>
        <p:spPr>
          <a:xfrm>
            <a:off x="2667000" y="914400"/>
            <a:ext cx="6858000" cy="713232"/>
          </a:xfrm>
          <a:prstGeom prst="rect">
            <a:avLst/>
          </a:prstGeom>
          <a:noFill/>
          <a:ln>
            <a:noFill/>
          </a:ln>
        </p:spPr>
        <p:txBody>
          <a:bodyPr vert="horz" wrap="square" lIns="68587" tIns="34284" rIns="68587" bIns="34284" numCol="1" rtlCol="0" anchor="ctr" anchorCtr="0" compatLnSpc="1">
            <a:prstTxWarp prst="textNoShape">
              <a:avLst/>
            </a:prstTxWarp>
            <a:noAutofit/>
          </a:bodyPr>
          <a:lstStyle/>
          <a:p>
            <a:pPr algn="ctr">
              <a:spcBef>
                <a:spcPts val="0"/>
              </a:spcBef>
              <a:buSzPct val="25000"/>
            </a:pPr>
            <a:r>
              <a:rPr lang="en-US" b="1">
                <a:ea typeface="Trebuchet MS"/>
                <a:cs typeface="Trebuchet MS"/>
                <a:sym typeface="Trebuchet MS"/>
              </a:rPr>
              <a:t>Tips for Bar Owners/Bartenders</a:t>
            </a:r>
          </a:p>
        </p:txBody>
      </p:sp>
      <p:sp>
        <p:nvSpPr>
          <p:cNvPr id="396" name="Shape 396"/>
          <p:cNvSpPr/>
          <p:nvPr/>
        </p:nvSpPr>
        <p:spPr>
          <a:xfrm>
            <a:off x="2438400" y="2286000"/>
            <a:ext cx="7315200" cy="3377738"/>
          </a:xfrm>
          <a:prstGeom prst="rect">
            <a:avLst/>
          </a:prstGeom>
          <a:noFill/>
          <a:ln>
            <a:noFill/>
          </a:ln>
        </p:spPr>
        <p:txBody>
          <a:bodyPr lIns="68587" tIns="34284" rIns="68587" bIns="34284" anchor="t" anchorCtr="0">
            <a:noAutofit/>
          </a:bodyPr>
          <a:lstStyle/>
          <a:p>
            <a:pPr marL="257244" indent="-257244">
              <a:spcAft>
                <a:spcPts val="1200"/>
              </a:spcAft>
              <a:buClr>
                <a:schemeClr val="accent1"/>
              </a:buClr>
              <a:buSzPct val="100000"/>
              <a:buFont typeface="Arial"/>
              <a:buChar char="•"/>
            </a:pPr>
            <a:r>
              <a:rPr lang="en-US" sz="2800">
                <a:ea typeface="Trebuchet MS"/>
                <a:cs typeface="Trebuchet MS"/>
                <a:sym typeface="Trebuchet MS"/>
              </a:rPr>
              <a:t>Check on people who seem uncomfortable.</a:t>
            </a:r>
          </a:p>
          <a:p>
            <a:pPr marL="257244" indent="-257244">
              <a:spcAft>
                <a:spcPts val="1200"/>
              </a:spcAft>
              <a:buClr>
                <a:schemeClr val="accent1"/>
              </a:buClr>
              <a:buSzPct val="100000"/>
              <a:buFont typeface="Arial"/>
              <a:buChar char="•"/>
            </a:pPr>
            <a:r>
              <a:rPr lang="en-US" sz="2800">
                <a:ea typeface="Trebuchet MS"/>
                <a:cs typeface="Trebuchet MS"/>
                <a:sym typeface="Trebuchet MS"/>
              </a:rPr>
              <a:t>Have a list of trusted taxi drivers to offer to patrons if needed.</a:t>
            </a:r>
          </a:p>
          <a:p>
            <a:pPr marL="257244" indent="-257244">
              <a:spcAft>
                <a:spcPts val="1200"/>
              </a:spcAft>
              <a:buClr>
                <a:schemeClr val="accent1"/>
              </a:buClr>
              <a:buSzPct val="100000"/>
              <a:buFont typeface="Arial"/>
              <a:buChar char="•"/>
            </a:pPr>
            <a:r>
              <a:rPr lang="en-US" sz="2800">
                <a:ea typeface="Trebuchet MS"/>
                <a:cs typeface="Trebuchet MS"/>
                <a:sym typeface="Trebuchet MS"/>
              </a:rPr>
              <a:t>Pay attention if someone becomes extremely intoxicated (especially if only after 1 or 2 drinks).</a:t>
            </a:r>
            <a:endParaRPr sz="2800" i="1">
              <a:solidFill>
                <a:schemeClr val="dk1"/>
              </a:solidFill>
              <a:ea typeface="Trebuchet MS"/>
              <a:cs typeface="Trebuchet MS"/>
              <a:sym typeface="Trebuchet MS"/>
            </a:endParaRPr>
          </a:p>
        </p:txBody>
      </p:sp>
      <p:pic>
        <p:nvPicPr>
          <p:cNvPr id="398" name="Shape 398"/>
          <p:cNvPicPr preferRelativeResize="0"/>
          <p:nvPr/>
        </p:nvPicPr>
        <p:blipFill rotWithShape="1">
          <a:blip r:embed="rId3">
            <a:alphaModFix/>
          </a:blip>
          <a:srcRect/>
          <a:stretch/>
        </p:blipFill>
        <p:spPr>
          <a:xfrm>
            <a:off x="8180115" y="5228290"/>
            <a:ext cx="1491688" cy="1491688"/>
          </a:xfrm>
          <a:prstGeom prst="rect">
            <a:avLst/>
          </a:prstGeom>
          <a:noFill/>
          <a:ln>
            <a:noFill/>
          </a:ln>
        </p:spPr>
      </p:pic>
    </p:spTree>
    <p:extLst>
      <p:ext uri="{BB962C8B-B14F-4D97-AF65-F5344CB8AC3E}">
        <p14:creationId xmlns:p14="http://schemas.microsoft.com/office/powerpoint/2010/main" val="211857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914401"/>
            <a:ext cx="6858000" cy="709865"/>
          </a:xfrm>
        </p:spPr>
        <p:txBody>
          <a:bodyPr/>
          <a:lstStyle/>
          <a:p>
            <a:pPr algn="ctr"/>
            <a:r>
              <a:rPr lang="en-US" b="1">
                <a:ea typeface="Trebuchet MS"/>
                <a:cs typeface="Trebuchet MS"/>
                <a:sym typeface="Trebuchet MS"/>
              </a:rPr>
              <a:t>Tips for Bar Owners/Bartenders</a:t>
            </a:r>
            <a:endParaRPr lang="en-US"/>
          </a:p>
        </p:txBody>
      </p:sp>
      <p:sp>
        <p:nvSpPr>
          <p:cNvPr id="3" name="Content Placeholder 2"/>
          <p:cNvSpPr>
            <a:spLocks noGrp="1"/>
          </p:cNvSpPr>
          <p:nvPr>
            <p:ph idx="1"/>
          </p:nvPr>
        </p:nvSpPr>
        <p:spPr>
          <a:xfrm>
            <a:off x="2438400" y="2470358"/>
            <a:ext cx="7315200" cy="2240188"/>
          </a:xfrm>
        </p:spPr>
        <p:txBody>
          <a:bodyPr>
            <a:normAutofit/>
          </a:bodyPr>
          <a:lstStyle/>
          <a:p>
            <a:pPr marL="685983" lvl="1" indent="-285826">
              <a:spcBef>
                <a:spcPts val="0"/>
              </a:spcBef>
              <a:spcAft>
                <a:spcPts val="1200"/>
              </a:spcAft>
              <a:buSzPct val="100000"/>
              <a:buFont typeface="Arial" panose="020B0604020202020204" pitchFamily="34" charset="0"/>
              <a:buChar char="•"/>
            </a:pPr>
            <a:r>
              <a:rPr lang="en-US" sz="2800">
                <a:ea typeface="Trebuchet MS"/>
                <a:cs typeface="Trebuchet MS"/>
                <a:sym typeface="Trebuchet MS"/>
              </a:rPr>
              <a:t>Offer water. </a:t>
            </a:r>
          </a:p>
          <a:p>
            <a:pPr marL="685983" lvl="1" indent="-285826">
              <a:spcBef>
                <a:spcPts val="0"/>
              </a:spcBef>
              <a:spcAft>
                <a:spcPts val="1200"/>
              </a:spcAft>
              <a:buSzPct val="100000"/>
              <a:buFont typeface="Arial" panose="020B0604020202020204" pitchFamily="34" charset="0"/>
              <a:buChar char="•"/>
            </a:pPr>
            <a:r>
              <a:rPr lang="en-US" sz="2800">
                <a:ea typeface="Trebuchet MS"/>
                <a:cs typeface="Trebuchet MS"/>
                <a:sym typeface="Trebuchet MS"/>
              </a:rPr>
              <a:t>Ask if they have a friend or designated driver.</a:t>
            </a:r>
          </a:p>
          <a:p>
            <a:pPr marL="685983" lvl="1" indent="-285826">
              <a:spcBef>
                <a:spcPts val="0"/>
              </a:spcBef>
              <a:spcAft>
                <a:spcPts val="1200"/>
              </a:spcAft>
              <a:buSzPct val="100000"/>
              <a:buFont typeface="Arial" panose="020B0604020202020204" pitchFamily="34" charset="0"/>
              <a:buChar char="•"/>
            </a:pPr>
            <a:r>
              <a:rPr lang="en-US" sz="2800">
                <a:ea typeface="Trebuchet MS"/>
                <a:cs typeface="Trebuchet MS"/>
                <a:sym typeface="Trebuchet MS"/>
              </a:rPr>
              <a:t>Don’t leave them alone.</a:t>
            </a:r>
            <a:endParaRPr lang="en-US" sz="2800"/>
          </a:p>
        </p:txBody>
      </p:sp>
      <p:pic>
        <p:nvPicPr>
          <p:cNvPr id="4" name="Shape 397"/>
          <p:cNvPicPr preferRelativeResize="0"/>
          <p:nvPr/>
        </p:nvPicPr>
        <p:blipFill rotWithShape="1">
          <a:blip r:embed="rId2">
            <a:alphaModFix/>
          </a:blip>
          <a:srcRect/>
          <a:stretch/>
        </p:blipFill>
        <p:spPr>
          <a:xfrm>
            <a:off x="6958266" y="4710546"/>
            <a:ext cx="2795335" cy="1745672"/>
          </a:xfrm>
          <a:prstGeom prst="rect">
            <a:avLst/>
          </a:prstGeom>
          <a:noFill/>
          <a:ln>
            <a:noFill/>
          </a:ln>
        </p:spPr>
      </p:pic>
    </p:spTree>
    <p:extLst>
      <p:ext uri="{BB962C8B-B14F-4D97-AF65-F5344CB8AC3E}">
        <p14:creationId xmlns:p14="http://schemas.microsoft.com/office/powerpoint/2010/main" val="1168058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7" name="Shape 407"/>
          <p:cNvSpPr txBox="1">
            <a:spLocks noGrp="1"/>
          </p:cNvSpPr>
          <p:nvPr>
            <p:ph type="title"/>
          </p:nvPr>
        </p:nvSpPr>
        <p:spPr>
          <a:xfrm>
            <a:off x="2667000" y="914400"/>
            <a:ext cx="6858000" cy="713232"/>
          </a:xfrm>
          <a:prstGeom prst="rect">
            <a:avLst/>
          </a:prstGeom>
          <a:noFill/>
          <a:ln>
            <a:noFill/>
          </a:ln>
        </p:spPr>
        <p:txBody>
          <a:bodyPr vert="horz" wrap="square" lIns="68587" tIns="34284" rIns="68587" bIns="34284" numCol="1" rtlCol="0" anchor="ctr" anchorCtr="0" compatLnSpc="1">
            <a:prstTxWarp prst="textNoShape">
              <a:avLst/>
            </a:prstTxWarp>
            <a:noAutofit/>
          </a:bodyPr>
          <a:lstStyle/>
          <a:p>
            <a:pPr algn="ctr">
              <a:spcBef>
                <a:spcPts val="0"/>
              </a:spcBef>
              <a:buSzPct val="25000"/>
            </a:pPr>
            <a:r>
              <a:rPr lang="en-US" b="1">
                <a:ea typeface="Trebuchet MS"/>
                <a:cs typeface="Trebuchet MS"/>
                <a:sym typeface="Trebuchet MS"/>
              </a:rPr>
              <a:t>Tips for Bar Owners/Bartenders</a:t>
            </a:r>
            <a:endParaRPr lang="en-US" b="1">
              <a:latin typeface="Trebuchet MS"/>
              <a:ea typeface="Trebuchet MS"/>
              <a:cs typeface="Trebuchet MS"/>
              <a:sym typeface="Trebuchet MS"/>
            </a:endParaRPr>
          </a:p>
        </p:txBody>
      </p:sp>
      <p:sp>
        <p:nvSpPr>
          <p:cNvPr id="409" name="Shape 409"/>
          <p:cNvSpPr/>
          <p:nvPr/>
        </p:nvSpPr>
        <p:spPr>
          <a:xfrm>
            <a:off x="2438400" y="2286000"/>
            <a:ext cx="7315200" cy="4308764"/>
          </a:xfrm>
          <a:prstGeom prst="rect">
            <a:avLst/>
          </a:prstGeom>
          <a:noFill/>
          <a:ln>
            <a:noFill/>
          </a:ln>
        </p:spPr>
        <p:txBody>
          <a:bodyPr lIns="68587" tIns="34284" rIns="68587" bIns="34284" anchor="t" anchorCtr="0">
            <a:noAutofit/>
          </a:bodyPr>
          <a:lstStyle/>
          <a:p>
            <a:pPr>
              <a:buSzPct val="25000"/>
            </a:pPr>
            <a:r>
              <a:rPr lang="en-US" sz="2500">
                <a:ea typeface="Trebuchet MS"/>
                <a:cs typeface="Trebuchet MS"/>
                <a:sym typeface="Trebuchet MS"/>
              </a:rPr>
              <a:t>There are options if you feel uncomfortable confronting the perpetrator or involved parties.</a:t>
            </a:r>
          </a:p>
          <a:p>
            <a:pPr marL="714444" lvl="1" indent="-257244">
              <a:buClr>
                <a:schemeClr val="accent1"/>
              </a:buClr>
              <a:buSzPct val="100000"/>
              <a:buFont typeface="Arial"/>
              <a:buChar char="•"/>
            </a:pPr>
            <a:r>
              <a:rPr lang="en-US" sz="2500">
                <a:ea typeface="Trebuchet MS"/>
                <a:cs typeface="Trebuchet MS"/>
                <a:sym typeface="Trebuchet MS"/>
              </a:rPr>
              <a:t>Call the police.</a:t>
            </a:r>
          </a:p>
          <a:p>
            <a:pPr marL="714444" lvl="1" indent="-257244">
              <a:buClr>
                <a:schemeClr val="accent1"/>
              </a:buClr>
              <a:buSzPct val="100000"/>
              <a:buFont typeface="Arial"/>
              <a:buChar char="•"/>
            </a:pPr>
            <a:r>
              <a:rPr lang="en-US" sz="2500">
                <a:ea typeface="Trebuchet MS"/>
                <a:cs typeface="Trebuchet MS"/>
                <a:sym typeface="Trebuchet MS"/>
              </a:rPr>
              <a:t>Inform managers, co-workers, owners → come up with a plan.</a:t>
            </a:r>
          </a:p>
          <a:p>
            <a:pPr marL="714444" lvl="1" indent="-257244">
              <a:buClr>
                <a:schemeClr val="accent1"/>
              </a:buClr>
              <a:buSzPct val="100000"/>
              <a:buFont typeface="Arial"/>
              <a:buChar char="•"/>
            </a:pPr>
            <a:r>
              <a:rPr lang="en-US" sz="2500">
                <a:ea typeface="Trebuchet MS"/>
                <a:cs typeface="Trebuchet MS"/>
                <a:sym typeface="Trebuchet MS"/>
              </a:rPr>
              <a:t>Inform drink owner.</a:t>
            </a:r>
          </a:p>
          <a:p>
            <a:pPr marL="714444" lvl="1" indent="-257244">
              <a:buClr>
                <a:schemeClr val="accent1"/>
              </a:buClr>
              <a:buSzPct val="100000"/>
              <a:buFont typeface="Arial"/>
              <a:buChar char="•"/>
            </a:pPr>
            <a:r>
              <a:rPr lang="en-US" sz="2500">
                <a:ea typeface="Trebuchet MS"/>
                <a:cs typeface="Trebuchet MS"/>
                <a:sym typeface="Trebuchet MS"/>
              </a:rPr>
              <a:t>Dump drink.</a:t>
            </a:r>
          </a:p>
          <a:p>
            <a:pPr marL="714444" lvl="1" indent="-257244">
              <a:buClr>
                <a:schemeClr val="accent1"/>
              </a:buClr>
              <a:buSzPct val="100000"/>
              <a:buFont typeface="Arial"/>
              <a:buChar char="•"/>
            </a:pPr>
            <a:r>
              <a:rPr lang="en-US" sz="2500">
                <a:ea typeface="Trebuchet MS"/>
                <a:cs typeface="Trebuchet MS"/>
                <a:sym typeface="Trebuchet MS"/>
              </a:rPr>
              <a:t>Hold drugged drinks behind counter.</a:t>
            </a:r>
          </a:p>
          <a:p>
            <a:pPr marL="714444" lvl="1" indent="-257244">
              <a:buClr>
                <a:schemeClr val="accent1"/>
              </a:buClr>
              <a:buSzPct val="100000"/>
              <a:buFont typeface="Arial"/>
              <a:buChar char="•"/>
            </a:pPr>
            <a:r>
              <a:rPr lang="en-US" sz="2500">
                <a:ea typeface="Trebuchet MS"/>
                <a:cs typeface="Trebuchet MS"/>
                <a:sym typeface="Trebuchet MS"/>
              </a:rPr>
              <a:t>Document.</a:t>
            </a:r>
          </a:p>
          <a:p>
            <a:pPr algn="ctr">
              <a:buSzPct val="25000"/>
            </a:pPr>
            <a:r>
              <a:rPr lang="en-US" sz="2500" b="1" u="sng">
                <a:effectLst>
                  <a:outerShdw blurRad="38100" dist="38100" dir="2700000" algn="tl">
                    <a:srgbClr val="000000">
                      <a:alpha val="43137"/>
                    </a:srgbClr>
                  </a:outerShdw>
                </a:effectLst>
                <a:ea typeface="Trebuchet MS"/>
                <a:cs typeface="Trebuchet MS"/>
                <a:sym typeface="Trebuchet MS"/>
              </a:rPr>
              <a:t>USE YOUR BEST JUDGMENT!</a:t>
            </a:r>
          </a:p>
        </p:txBody>
      </p:sp>
    </p:spTree>
    <p:extLst>
      <p:ext uri="{BB962C8B-B14F-4D97-AF65-F5344CB8AC3E}">
        <p14:creationId xmlns:p14="http://schemas.microsoft.com/office/powerpoint/2010/main" val="353877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560" y="685800"/>
            <a:ext cx="6858000" cy="1143000"/>
          </a:xfrm>
        </p:spPr>
        <p:txBody>
          <a:bodyPr>
            <a:noAutofit/>
          </a:bodyPr>
          <a:lstStyle/>
          <a:p>
            <a:pPr algn="ctr"/>
            <a:r>
              <a:rPr lang="en-US" b="1"/>
              <a:t>What Are the Benefits</a:t>
            </a:r>
            <a:br>
              <a:rPr lang="en-US" b="1"/>
            </a:br>
            <a:r>
              <a:rPr lang="en-US" b="1"/>
              <a:t>of Intervention?</a:t>
            </a:r>
          </a:p>
        </p:txBody>
      </p:sp>
      <p:sp>
        <p:nvSpPr>
          <p:cNvPr id="4" name="TextBox 3"/>
          <p:cNvSpPr txBox="1"/>
          <p:nvPr/>
        </p:nvSpPr>
        <p:spPr>
          <a:xfrm>
            <a:off x="2438400" y="2468881"/>
            <a:ext cx="7315200" cy="2092881"/>
          </a:xfrm>
          <a:prstGeom prst="rect">
            <a:avLst/>
          </a:prstGeom>
          <a:noFill/>
        </p:spPr>
        <p:txBody>
          <a:bodyPr wrap="square" rtlCol="0">
            <a:spAutoFit/>
          </a:bodyPr>
          <a:lstStyle/>
          <a:p>
            <a:pPr marL="342991" indent="-342991">
              <a:spcAft>
                <a:spcPts val="2400"/>
              </a:spcAft>
              <a:buClr>
                <a:schemeClr val="accent1"/>
              </a:buClr>
              <a:buFont typeface="Wingdings" panose="05000000000000000000" pitchFamily="2" charset="2"/>
              <a:buChar char="ü"/>
            </a:pPr>
            <a:r>
              <a:rPr lang="en-US" sz="3000"/>
              <a:t>Keeping patrons safe</a:t>
            </a:r>
          </a:p>
          <a:p>
            <a:pPr marL="342991" indent="-342991">
              <a:spcAft>
                <a:spcPts val="2400"/>
              </a:spcAft>
              <a:buClr>
                <a:schemeClr val="accent1"/>
              </a:buClr>
              <a:buFont typeface="Wingdings" panose="05000000000000000000" pitchFamily="2" charset="2"/>
              <a:buChar char="ü"/>
            </a:pPr>
            <a:r>
              <a:rPr lang="en-US" sz="3000"/>
              <a:t>Good reputation for establishment</a:t>
            </a:r>
          </a:p>
          <a:p>
            <a:pPr marL="342991" indent="-342991">
              <a:buClr>
                <a:schemeClr val="accent1"/>
              </a:buClr>
              <a:buFont typeface="Wingdings" panose="05000000000000000000" pitchFamily="2" charset="2"/>
              <a:buChar char="ü"/>
            </a:pPr>
            <a:r>
              <a:rPr lang="en-US" sz="3000"/>
              <a:t>It’s the right thing to do.</a:t>
            </a:r>
          </a:p>
        </p:txBody>
      </p:sp>
    </p:spTree>
    <p:extLst>
      <p:ext uri="{BB962C8B-B14F-4D97-AF65-F5344CB8AC3E}">
        <p14:creationId xmlns:p14="http://schemas.microsoft.com/office/powerpoint/2010/main" val="30080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377441"/>
            <a:ext cx="7315200" cy="4115375"/>
          </a:xfrm>
          <a:prstGeom prst="rect">
            <a:avLst/>
          </a:prstGeom>
          <a:noFill/>
        </p:spPr>
      </p:pic>
      <p:sp>
        <p:nvSpPr>
          <p:cNvPr id="2" name="TextBox 1"/>
          <p:cNvSpPr txBox="1"/>
          <p:nvPr/>
        </p:nvSpPr>
        <p:spPr>
          <a:xfrm>
            <a:off x="2667000" y="914401"/>
            <a:ext cx="6858000" cy="584775"/>
          </a:xfrm>
          <a:prstGeom prst="rect">
            <a:avLst/>
          </a:prstGeom>
          <a:noFill/>
        </p:spPr>
        <p:txBody>
          <a:bodyPr wrap="square" rtlCol="0">
            <a:spAutoFit/>
          </a:bodyPr>
          <a:lstStyle/>
          <a:p>
            <a:pPr algn="ctr"/>
            <a:r>
              <a:rPr lang="en-US" sz="3200" b="1">
                <a:solidFill>
                  <a:schemeClr val="bg1"/>
                </a:solidFill>
              </a:rPr>
              <a:t>Resources</a:t>
            </a:r>
          </a:p>
        </p:txBody>
      </p:sp>
    </p:spTree>
    <p:extLst>
      <p:ext uri="{BB962C8B-B14F-4D97-AF65-F5344CB8AC3E}">
        <p14:creationId xmlns:p14="http://schemas.microsoft.com/office/powerpoint/2010/main" val="411178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560" y="685800"/>
            <a:ext cx="6858000" cy="1143000"/>
          </a:xfrm>
        </p:spPr>
        <p:txBody>
          <a:bodyPr>
            <a:noAutofit/>
          </a:bodyPr>
          <a:lstStyle/>
          <a:p>
            <a:pPr algn="ctr"/>
            <a:r>
              <a:rPr lang="en-US" sz="3301" b="1">
                <a:effectLst>
                  <a:outerShdw blurRad="38100" dist="38100" dir="2700000" algn="tl">
                    <a:srgbClr val="000000">
                      <a:alpha val="43137"/>
                    </a:srgbClr>
                  </a:outerShdw>
                </a:effectLst>
              </a:rPr>
              <a:t>Substance Facilitated</a:t>
            </a:r>
            <a:br>
              <a:rPr lang="en-US" sz="3301" b="1">
                <a:effectLst>
                  <a:outerShdw blurRad="38100" dist="38100" dir="2700000" algn="tl">
                    <a:srgbClr val="000000">
                      <a:alpha val="43137"/>
                    </a:srgbClr>
                  </a:outerShdw>
                </a:effectLst>
              </a:rPr>
            </a:br>
            <a:r>
              <a:rPr lang="en-US" sz="3301" b="1">
                <a:effectLst>
                  <a:outerShdw blurRad="38100" dist="38100" dir="2700000" algn="tl">
                    <a:srgbClr val="000000">
                      <a:alpha val="43137"/>
                    </a:srgbClr>
                  </a:outerShdw>
                </a:effectLst>
              </a:rPr>
              <a:t>Sexual Assault (SFSA)</a:t>
            </a:r>
          </a:p>
        </p:txBody>
      </p:sp>
      <p:sp>
        <p:nvSpPr>
          <p:cNvPr id="5" name="Content Placeholder 4"/>
          <p:cNvSpPr>
            <a:spLocks noGrp="1"/>
          </p:cNvSpPr>
          <p:nvPr>
            <p:ph sz="half" idx="1"/>
          </p:nvPr>
        </p:nvSpPr>
        <p:spPr>
          <a:xfrm>
            <a:off x="2438400" y="2651761"/>
            <a:ext cx="7315200" cy="636773"/>
          </a:xfrm>
        </p:spPr>
        <p:txBody>
          <a:bodyPr>
            <a:normAutofit/>
          </a:bodyPr>
          <a:lstStyle/>
          <a:p>
            <a:pPr marL="0" indent="0" algn="ctr">
              <a:spcBef>
                <a:spcPts val="0"/>
              </a:spcBef>
              <a:buNone/>
            </a:pPr>
            <a:r>
              <a:rPr lang="en-US" sz="3000" b="1"/>
              <a:t>What is SFSA?</a:t>
            </a:r>
            <a:endParaRPr lang="en-US" sz="3000"/>
          </a:p>
        </p:txBody>
      </p:sp>
    </p:spTree>
    <p:extLst>
      <p:ext uri="{BB962C8B-B14F-4D97-AF65-F5344CB8AC3E}">
        <p14:creationId xmlns:p14="http://schemas.microsoft.com/office/powerpoint/2010/main" val="419684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512" y="685800"/>
            <a:ext cx="6858000" cy="1143000"/>
          </a:xfrm>
        </p:spPr>
        <p:txBody>
          <a:bodyPr>
            <a:noAutofit/>
          </a:bodyPr>
          <a:lstStyle/>
          <a:p>
            <a:pPr algn="ctr"/>
            <a:r>
              <a:rPr lang="en-US" b="1">
                <a:effectLst>
                  <a:outerShdw blurRad="38100" dist="38100" dir="2700000" algn="tl">
                    <a:srgbClr val="000000">
                      <a:alpha val="43137"/>
                    </a:srgbClr>
                  </a:outerShdw>
                </a:effectLst>
              </a:rPr>
              <a:t>From the Rape, Abuse &amp; Incest National Network (RAINN) </a:t>
            </a:r>
          </a:p>
        </p:txBody>
      </p:sp>
      <p:sp>
        <p:nvSpPr>
          <p:cNvPr id="3" name="Content Placeholder 2"/>
          <p:cNvSpPr>
            <a:spLocks noGrp="1"/>
          </p:cNvSpPr>
          <p:nvPr>
            <p:ph sz="half" idx="1"/>
          </p:nvPr>
        </p:nvSpPr>
        <p:spPr>
          <a:xfrm>
            <a:off x="2438400" y="2468881"/>
            <a:ext cx="7315200" cy="3719484"/>
          </a:xfrm>
        </p:spPr>
        <p:txBody>
          <a:bodyPr>
            <a:normAutofit/>
          </a:bodyPr>
          <a:lstStyle/>
          <a:p>
            <a:pPr>
              <a:spcBef>
                <a:spcPts val="0"/>
              </a:spcBef>
              <a:spcAft>
                <a:spcPts val="1200"/>
              </a:spcAft>
              <a:buSzPct val="100000"/>
              <a:buFont typeface="Arial" panose="020B0604020202020204" pitchFamily="34" charset="0"/>
              <a:buChar char="•"/>
            </a:pPr>
            <a:r>
              <a:rPr lang="en-US" sz="2800"/>
              <a:t> </a:t>
            </a:r>
            <a:r>
              <a:rPr lang="en-US" sz="2800">
                <a:solidFill>
                  <a:schemeClr val="tx1"/>
                </a:solidFill>
              </a:rPr>
              <a:t>SFSA is: </a:t>
            </a:r>
          </a:p>
          <a:p>
            <a:pPr marL="857250" lvl="1" indent="-457200">
              <a:spcBef>
                <a:spcPts val="0"/>
              </a:spcBef>
              <a:spcAft>
                <a:spcPts val="1200"/>
              </a:spcAft>
              <a:buSzPct val="100000"/>
              <a:buFont typeface="Courier New" panose="02070309020205020404" pitchFamily="49" charset="0"/>
              <a:buChar char="o"/>
            </a:pPr>
            <a:r>
              <a:rPr lang="en-US" sz="2800">
                <a:solidFill>
                  <a:schemeClr val="tx1"/>
                </a:solidFill>
              </a:rPr>
              <a:t>When </a:t>
            </a:r>
            <a:r>
              <a:rPr lang="en-US" sz="2800" b="1">
                <a:solidFill>
                  <a:schemeClr val="tx1"/>
                </a:solidFill>
              </a:rPr>
              <a:t>drugs or alcohol</a:t>
            </a:r>
            <a:r>
              <a:rPr lang="en-US" sz="2800">
                <a:solidFill>
                  <a:schemeClr val="tx1"/>
                </a:solidFill>
              </a:rPr>
              <a:t> are used to </a:t>
            </a:r>
            <a:r>
              <a:rPr lang="en-US" sz="2800" b="1">
                <a:solidFill>
                  <a:schemeClr val="tx1"/>
                </a:solidFill>
              </a:rPr>
              <a:t>compromise an individual’s ability to consent</a:t>
            </a:r>
            <a:r>
              <a:rPr lang="en-US" sz="2800">
                <a:solidFill>
                  <a:schemeClr val="tx1"/>
                </a:solidFill>
              </a:rPr>
              <a:t> to sexual activity.</a:t>
            </a:r>
            <a:br>
              <a:rPr lang="en-US" sz="2800">
                <a:solidFill>
                  <a:schemeClr val="tx1"/>
                </a:solidFill>
              </a:rPr>
            </a:br>
            <a:r>
              <a:rPr lang="en-US" sz="2800">
                <a:solidFill>
                  <a:schemeClr val="tx1"/>
                </a:solidFill>
              </a:rPr>
              <a:t>In addition, drugs and alcohol are often used in order to </a:t>
            </a:r>
            <a:r>
              <a:rPr lang="en-US" sz="2800" b="1">
                <a:solidFill>
                  <a:schemeClr val="tx1"/>
                </a:solidFill>
              </a:rPr>
              <a:t>minimize the resistance and memory</a:t>
            </a:r>
            <a:r>
              <a:rPr lang="en-US" sz="2800">
                <a:solidFill>
                  <a:schemeClr val="tx1"/>
                </a:solidFill>
              </a:rPr>
              <a:t> of the victim of sexual assault.</a:t>
            </a:r>
          </a:p>
        </p:txBody>
      </p:sp>
    </p:spTree>
    <p:extLst>
      <p:ext uri="{BB962C8B-B14F-4D97-AF65-F5344CB8AC3E}">
        <p14:creationId xmlns:p14="http://schemas.microsoft.com/office/powerpoint/2010/main" val="417942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468880"/>
            <a:ext cx="7315200" cy="3447098"/>
          </a:xfrm>
          <a:prstGeom prst="rect">
            <a:avLst/>
          </a:prstGeom>
          <a:noFill/>
        </p:spPr>
        <p:txBody>
          <a:bodyPr wrap="square" rtlCol="0">
            <a:spAutoFit/>
          </a:bodyPr>
          <a:lstStyle/>
          <a:p>
            <a:pPr marL="257244" indent="-257244">
              <a:spcAft>
                <a:spcPts val="1200"/>
              </a:spcAft>
              <a:buClr>
                <a:schemeClr val="accent1"/>
              </a:buClr>
              <a:buFont typeface="Arial" charset="0"/>
              <a:buChar char="•"/>
            </a:pPr>
            <a:r>
              <a:rPr lang="en-US" sz="2800"/>
              <a:t>Alcohol</a:t>
            </a:r>
          </a:p>
          <a:p>
            <a:pPr marL="257244" indent="-257244">
              <a:spcAft>
                <a:spcPts val="1200"/>
              </a:spcAft>
              <a:buClr>
                <a:schemeClr val="accent1"/>
              </a:buClr>
              <a:buFont typeface="Arial" charset="0"/>
              <a:buChar char="•"/>
            </a:pPr>
            <a:r>
              <a:rPr lang="en-US" sz="2800"/>
              <a:t>GHB (Liquid X)</a:t>
            </a:r>
          </a:p>
          <a:p>
            <a:pPr marL="257244" indent="-257244">
              <a:spcAft>
                <a:spcPts val="1200"/>
              </a:spcAft>
              <a:buClr>
                <a:schemeClr val="accent1"/>
              </a:buClr>
              <a:buFont typeface="Arial" charset="0"/>
              <a:buChar char="•"/>
            </a:pPr>
            <a:r>
              <a:rPr lang="en-US" sz="2800"/>
              <a:t>Benzodiazepines (such as Xanax)</a:t>
            </a:r>
          </a:p>
          <a:p>
            <a:pPr marL="257244" indent="-257244">
              <a:spcAft>
                <a:spcPts val="1200"/>
              </a:spcAft>
              <a:buClr>
                <a:schemeClr val="accent1"/>
              </a:buClr>
              <a:buFont typeface="Arial" charset="0"/>
              <a:buChar char="•"/>
            </a:pPr>
            <a:r>
              <a:rPr lang="en-US" sz="2800"/>
              <a:t>Ketamine (Special K)</a:t>
            </a:r>
          </a:p>
          <a:p>
            <a:pPr marL="257244" indent="-257244">
              <a:spcAft>
                <a:spcPts val="1200"/>
              </a:spcAft>
              <a:buClr>
                <a:schemeClr val="accent1"/>
              </a:buClr>
              <a:buFont typeface="Arial" charset="0"/>
              <a:buChar char="•"/>
            </a:pPr>
            <a:r>
              <a:rPr lang="en-US" sz="2800"/>
              <a:t>MDMA (Ecstasy or Molly)</a:t>
            </a:r>
          </a:p>
          <a:p>
            <a:pPr marL="257244" indent="-257244">
              <a:spcAft>
                <a:spcPts val="1200"/>
              </a:spcAft>
              <a:buClr>
                <a:schemeClr val="accent1"/>
              </a:buClr>
              <a:buFont typeface="Arial" charset="0"/>
              <a:buChar char="•"/>
            </a:pPr>
            <a:r>
              <a:rPr lang="en-US" sz="2800"/>
              <a:t>Zolpidem (Ambien)</a:t>
            </a:r>
          </a:p>
        </p:txBody>
      </p:sp>
      <p:sp>
        <p:nvSpPr>
          <p:cNvPr id="3" name="Rectangle 2"/>
          <p:cNvSpPr/>
          <p:nvPr/>
        </p:nvSpPr>
        <p:spPr>
          <a:xfrm>
            <a:off x="2667000" y="914401"/>
            <a:ext cx="6858000" cy="584775"/>
          </a:xfrm>
          <a:prstGeom prst="rect">
            <a:avLst/>
          </a:prstGeom>
        </p:spPr>
        <p:txBody>
          <a:bodyPr wrap="square">
            <a:spAutoFit/>
          </a:bodyPr>
          <a:lstStyle/>
          <a:p>
            <a:pPr algn="ctr"/>
            <a:r>
              <a:rPr lang="en-US" sz="3200" b="1">
                <a:solidFill>
                  <a:schemeClr val="bg1"/>
                </a:solidFill>
              </a:rPr>
              <a:t>Substances May Include…</a:t>
            </a:r>
          </a:p>
        </p:txBody>
      </p:sp>
    </p:spTree>
    <p:extLst>
      <p:ext uri="{BB962C8B-B14F-4D97-AF65-F5344CB8AC3E}">
        <p14:creationId xmlns:p14="http://schemas.microsoft.com/office/powerpoint/2010/main" val="366075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7328" y="3100476"/>
            <a:ext cx="2046199" cy="703030"/>
          </a:xfrm>
        </p:spPr>
        <p:txBody>
          <a:bodyPr>
            <a:normAutofit/>
          </a:bodyPr>
          <a:lstStyle/>
          <a:p>
            <a:r>
              <a:rPr lang="en-US" b="1">
                <a:effectLst>
                  <a:outerShdw blurRad="38100" dist="38100" dir="2700000" algn="tl">
                    <a:srgbClr val="000000">
                      <a:alpha val="43137"/>
                    </a:srgbClr>
                  </a:outerShdw>
                </a:effectLst>
              </a:rPr>
              <a:t>Quiz</a:t>
            </a:r>
            <a:r>
              <a:rPr lang="en-US"/>
              <a:t>: </a:t>
            </a:r>
          </a:p>
        </p:txBody>
      </p:sp>
      <p:sp>
        <p:nvSpPr>
          <p:cNvPr id="3" name="Text Placeholder 2"/>
          <p:cNvSpPr>
            <a:spLocks noGrp="1"/>
          </p:cNvSpPr>
          <p:nvPr>
            <p:ph type="body" idx="1"/>
          </p:nvPr>
        </p:nvSpPr>
        <p:spPr>
          <a:xfrm>
            <a:off x="2898883" y="3897869"/>
            <a:ext cx="6449139" cy="1846628"/>
          </a:xfrm>
        </p:spPr>
        <p:txBody>
          <a:bodyPr>
            <a:noAutofit/>
          </a:bodyPr>
          <a:lstStyle/>
          <a:p>
            <a:r>
              <a:rPr lang="en-US" sz="3001" b="1">
                <a:solidFill>
                  <a:schemeClr val="tx1"/>
                </a:solidFill>
              </a:rPr>
              <a:t>What is the </a:t>
            </a:r>
            <a:r>
              <a:rPr lang="en-US" sz="3001" b="1">
                <a:solidFill>
                  <a:schemeClr val="tx1"/>
                </a:solidFill>
                <a:effectLst>
                  <a:outerShdw blurRad="38100" dist="38100" dir="2700000" algn="tl">
                    <a:srgbClr val="000000">
                      <a:alpha val="43137"/>
                    </a:srgbClr>
                  </a:outerShdw>
                </a:effectLst>
              </a:rPr>
              <a:t>most common </a:t>
            </a:r>
            <a:r>
              <a:rPr lang="en-US" sz="3001" b="1">
                <a:solidFill>
                  <a:schemeClr val="tx1"/>
                </a:solidFill>
              </a:rPr>
              <a:t>substance used by perpetrators for SFSA?</a:t>
            </a:r>
          </a:p>
        </p:txBody>
      </p:sp>
      <p:grpSp>
        <p:nvGrpSpPr>
          <p:cNvPr id="5" name="Group 4"/>
          <p:cNvGrpSpPr/>
          <p:nvPr/>
        </p:nvGrpSpPr>
        <p:grpSpPr>
          <a:xfrm>
            <a:off x="3870428" y="1001945"/>
            <a:ext cx="5621815" cy="2004168"/>
            <a:chOff x="2857054" y="1494315"/>
            <a:chExt cx="5621815" cy="2004168"/>
          </a:xfrm>
        </p:grpSpPr>
        <p:pic>
          <p:nvPicPr>
            <p:cNvPr id="4" name="Shape 262"/>
            <p:cNvPicPr preferRelativeResize="0"/>
            <p:nvPr/>
          </p:nvPicPr>
          <p:blipFill rotWithShape="1">
            <a:blip r:embed="rId3">
              <a:alphaModFix/>
            </a:blip>
            <a:srcRect/>
            <a:stretch/>
          </p:blipFill>
          <p:spPr>
            <a:xfrm>
              <a:off x="5429474" y="1494315"/>
              <a:ext cx="3049395" cy="1986427"/>
            </a:xfrm>
            <a:prstGeom prst="rect">
              <a:avLst/>
            </a:prstGeom>
            <a:noFill/>
            <a:ln>
              <a:noFill/>
            </a:ln>
          </p:spPr>
        </p:pic>
        <p:pic>
          <p:nvPicPr>
            <p:cNvPr id="6" name="Shape 263"/>
            <p:cNvPicPr preferRelativeResize="0"/>
            <p:nvPr/>
          </p:nvPicPr>
          <p:blipFill rotWithShape="1">
            <a:blip r:embed="rId4">
              <a:alphaModFix/>
            </a:blip>
            <a:srcRect/>
            <a:stretch/>
          </p:blipFill>
          <p:spPr>
            <a:xfrm>
              <a:off x="2857054" y="1512056"/>
              <a:ext cx="3408744" cy="1986427"/>
            </a:xfrm>
            <a:prstGeom prst="rect">
              <a:avLst/>
            </a:prstGeom>
            <a:noFill/>
            <a:ln>
              <a:noFill/>
            </a:ln>
          </p:spPr>
        </p:pic>
      </p:grpSp>
    </p:spTree>
    <p:extLst>
      <p:ext uri="{BB962C8B-B14F-4D97-AF65-F5344CB8AC3E}">
        <p14:creationId xmlns:p14="http://schemas.microsoft.com/office/powerpoint/2010/main" val="369393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914400"/>
            <a:ext cx="6858000" cy="713232"/>
          </a:xfrm>
        </p:spPr>
        <p:txBody>
          <a:bodyPr>
            <a:normAutofit/>
          </a:bodyPr>
          <a:lstStyle/>
          <a:p>
            <a:pPr algn="ctr"/>
            <a:r>
              <a:rPr lang="en-US" b="1"/>
              <a:t>Answer </a:t>
            </a:r>
          </a:p>
        </p:txBody>
      </p:sp>
      <p:sp>
        <p:nvSpPr>
          <p:cNvPr id="6" name="Content Placeholder 5"/>
          <p:cNvSpPr>
            <a:spLocks noGrp="1"/>
          </p:cNvSpPr>
          <p:nvPr>
            <p:ph sz="quarter" idx="4"/>
          </p:nvPr>
        </p:nvSpPr>
        <p:spPr>
          <a:xfrm>
            <a:off x="2438400" y="2194560"/>
            <a:ext cx="7315200" cy="796186"/>
          </a:xfrm>
        </p:spPr>
        <p:txBody>
          <a:bodyPr>
            <a:noAutofit/>
          </a:bodyPr>
          <a:lstStyle/>
          <a:p>
            <a:pPr marL="0" indent="0" algn="ctr">
              <a:buNone/>
            </a:pPr>
            <a:r>
              <a:rPr lang="en-US" sz="5000" b="1">
                <a:solidFill>
                  <a:schemeClr val="tx1"/>
                </a:solidFill>
              </a:rPr>
              <a:t>ALCOHOL</a:t>
            </a:r>
            <a:r>
              <a:rPr lang="en-US" sz="5000" b="1">
                <a:solidFill>
                  <a:schemeClr val="accent4"/>
                </a:solidFill>
                <a:effectLst>
                  <a:outerShdw blurRad="38100" dist="38100" dir="2700000" algn="tl">
                    <a:srgbClr val="000000">
                      <a:alpha val="43137"/>
                    </a:srgbClr>
                  </a:outerShdw>
                </a:effectLst>
              </a:rPr>
              <a:t> </a:t>
            </a:r>
          </a:p>
        </p:txBody>
      </p:sp>
      <p:pic>
        <p:nvPicPr>
          <p:cNvPr id="7" name="Picture 6"/>
          <p:cNvPicPr>
            <a:picLocks noChangeAspect="1"/>
          </p:cNvPicPr>
          <p:nvPr/>
        </p:nvPicPr>
        <p:blipFill>
          <a:blip r:embed="rId3"/>
          <a:stretch>
            <a:fillRect/>
          </a:stretch>
        </p:blipFill>
        <p:spPr>
          <a:xfrm>
            <a:off x="1778166" y="3246011"/>
            <a:ext cx="2779986" cy="3294629"/>
          </a:xfrm>
          <a:prstGeom prst="rect">
            <a:avLst/>
          </a:prstGeom>
        </p:spPr>
      </p:pic>
      <p:sp>
        <p:nvSpPr>
          <p:cNvPr id="8" name="TextBox 7"/>
          <p:cNvSpPr txBox="1"/>
          <p:nvPr/>
        </p:nvSpPr>
        <p:spPr>
          <a:xfrm>
            <a:off x="4741086" y="3239609"/>
            <a:ext cx="5206181" cy="1938992"/>
          </a:xfrm>
          <a:prstGeom prst="rect">
            <a:avLst/>
          </a:prstGeom>
          <a:noFill/>
        </p:spPr>
        <p:txBody>
          <a:bodyPr wrap="square" rtlCol="0">
            <a:spAutoFit/>
          </a:bodyPr>
          <a:lstStyle/>
          <a:p>
            <a:r>
              <a:rPr lang="en-US" sz="3000"/>
              <a:t>It is estimated that 30%-79% of all sexual assault involves consumption of alcohol.</a:t>
            </a:r>
          </a:p>
        </p:txBody>
      </p:sp>
    </p:spTree>
    <p:extLst>
      <p:ext uri="{BB962C8B-B14F-4D97-AF65-F5344CB8AC3E}">
        <p14:creationId xmlns:p14="http://schemas.microsoft.com/office/powerpoint/2010/main" val="217841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352664"/>
            <a:ext cx="7315200" cy="4139595"/>
          </a:xfrm>
          <a:prstGeom prst="rect">
            <a:avLst/>
          </a:prstGeom>
          <a:noFill/>
        </p:spPr>
        <p:txBody>
          <a:bodyPr wrap="square" rtlCol="0">
            <a:spAutoFit/>
          </a:bodyPr>
          <a:lstStyle/>
          <a:p>
            <a:pPr>
              <a:spcAft>
                <a:spcPts val="1200"/>
              </a:spcAft>
            </a:pPr>
            <a:r>
              <a:rPr lang="en-US" sz="2700" dirty="0"/>
              <a:t>In </a:t>
            </a:r>
            <a:r>
              <a:rPr lang="en-US" sz="2700" b="1" dirty="0">
                <a:solidFill>
                  <a:schemeClr val="accent4"/>
                </a:solidFill>
              </a:rPr>
              <a:t>1 in 3 sexual assaults</a:t>
            </a:r>
            <a:r>
              <a:rPr lang="en-US" sz="2700" dirty="0"/>
              <a:t>, the perpetrator was </a:t>
            </a:r>
            <a:r>
              <a:rPr lang="en-US" sz="2700" b="1" dirty="0">
                <a:solidFill>
                  <a:schemeClr val="accent1">
                    <a:lumMod val="75000"/>
                  </a:schemeClr>
                </a:solidFill>
              </a:rPr>
              <a:t>intoxicated</a:t>
            </a:r>
            <a:r>
              <a:rPr lang="en-US" sz="2700" dirty="0"/>
              <a:t> – 30% by alcohol, 4% by other drugs.</a:t>
            </a:r>
          </a:p>
          <a:p>
            <a:pPr>
              <a:spcAft>
                <a:spcPts val="1200"/>
              </a:spcAft>
            </a:pPr>
            <a:r>
              <a:rPr lang="en-US" sz="2700" b="1" dirty="0">
                <a:solidFill>
                  <a:schemeClr val="accent1">
                    <a:lumMod val="75000"/>
                  </a:schemeClr>
                </a:solidFill>
              </a:rPr>
              <a:t>75% of the men and 55% of the women</a:t>
            </a:r>
            <a:r>
              <a:rPr lang="en-US" sz="2700" dirty="0"/>
              <a:t> involved in acquaintance rapes were drinking or taking drugs before the attack.</a:t>
            </a:r>
          </a:p>
          <a:p>
            <a:pPr>
              <a:spcAft>
                <a:spcPts val="1200"/>
              </a:spcAft>
            </a:pPr>
            <a:r>
              <a:rPr lang="en-US" sz="2700" dirty="0"/>
              <a:t>Approximately </a:t>
            </a:r>
            <a:r>
              <a:rPr lang="en-US" sz="2700" b="1" dirty="0">
                <a:solidFill>
                  <a:schemeClr val="accent5"/>
                </a:solidFill>
              </a:rPr>
              <a:t>4 out of 5 rapes were committed by someone known to the victim.</a:t>
            </a:r>
          </a:p>
        </p:txBody>
      </p:sp>
      <p:sp>
        <p:nvSpPr>
          <p:cNvPr id="3" name="TextBox 2"/>
          <p:cNvSpPr txBox="1"/>
          <p:nvPr/>
        </p:nvSpPr>
        <p:spPr>
          <a:xfrm>
            <a:off x="4894586" y="6217582"/>
            <a:ext cx="4859015" cy="320857"/>
          </a:xfrm>
          <a:prstGeom prst="rect">
            <a:avLst/>
          </a:prstGeom>
          <a:noFill/>
        </p:spPr>
        <p:txBody>
          <a:bodyPr wrap="square" rtlCol="0">
            <a:spAutoFit/>
          </a:bodyPr>
          <a:lstStyle/>
          <a:p>
            <a:pPr algn="r">
              <a:lnSpc>
                <a:spcPct val="90000"/>
              </a:lnSpc>
            </a:pPr>
            <a:r>
              <a:rPr lang="en-US" sz="1650">
                <a:latin typeface="Trebuchet MS" panose="020B0603020202020204" pitchFamily="34" charset="0"/>
              </a:rPr>
              <a:t>*RAINN (Rape, Abuse &amp; Incest National Network)</a:t>
            </a:r>
          </a:p>
        </p:txBody>
      </p:sp>
      <p:sp>
        <p:nvSpPr>
          <p:cNvPr id="4" name="TextBox 3"/>
          <p:cNvSpPr txBox="1"/>
          <p:nvPr/>
        </p:nvSpPr>
        <p:spPr>
          <a:xfrm>
            <a:off x="2667000" y="914401"/>
            <a:ext cx="6858000" cy="584775"/>
          </a:xfrm>
          <a:prstGeom prst="rect">
            <a:avLst/>
          </a:prstGeom>
          <a:noFill/>
        </p:spPr>
        <p:txBody>
          <a:bodyPr wrap="square" rtlCol="0">
            <a:spAutoFit/>
          </a:bodyPr>
          <a:lstStyle/>
          <a:p>
            <a:pPr algn="ctr"/>
            <a:r>
              <a:rPr lang="en-US" sz="3200" b="1">
                <a:solidFill>
                  <a:schemeClr val="bg1"/>
                </a:solidFill>
                <a:latin typeface="+mj-lt"/>
              </a:rPr>
              <a:t>Did You Know That…</a:t>
            </a:r>
          </a:p>
        </p:txBody>
      </p:sp>
    </p:spTree>
    <p:extLst>
      <p:ext uri="{BB962C8B-B14F-4D97-AF65-F5344CB8AC3E}">
        <p14:creationId xmlns:p14="http://schemas.microsoft.com/office/powerpoint/2010/main" val="135183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914400"/>
            <a:ext cx="6858000" cy="713232"/>
          </a:xfrm>
        </p:spPr>
        <p:txBody>
          <a:bodyPr>
            <a:normAutofit/>
          </a:bodyPr>
          <a:lstStyle/>
          <a:p>
            <a:pPr algn="ctr"/>
            <a:r>
              <a:rPr lang="en-US" b="1"/>
              <a:t>South Carolina Laws on SFSA</a:t>
            </a:r>
          </a:p>
        </p:txBody>
      </p:sp>
      <p:sp>
        <p:nvSpPr>
          <p:cNvPr id="3" name="TextBox 2"/>
          <p:cNvSpPr txBox="1"/>
          <p:nvPr/>
        </p:nvSpPr>
        <p:spPr>
          <a:xfrm>
            <a:off x="2438400" y="2468880"/>
            <a:ext cx="7315200" cy="1938992"/>
          </a:xfrm>
          <a:prstGeom prst="rect">
            <a:avLst/>
          </a:prstGeom>
          <a:noFill/>
        </p:spPr>
        <p:txBody>
          <a:bodyPr wrap="square" rtlCol="0">
            <a:spAutoFit/>
          </a:bodyPr>
          <a:lstStyle/>
          <a:p>
            <a:pPr marL="257244" indent="-257244">
              <a:buClr>
                <a:schemeClr val="accent1"/>
              </a:buClr>
              <a:buFont typeface="Arial" panose="020B0604020202020204" pitchFamily="34" charset="0"/>
              <a:buChar char="•"/>
            </a:pPr>
            <a:r>
              <a:rPr lang="en-US" sz="3000"/>
              <a:t>Consent cannot legally be given by someone who is incapacitated, mentally defective, or physically helpless.</a:t>
            </a:r>
          </a:p>
        </p:txBody>
      </p:sp>
    </p:spTree>
    <p:extLst>
      <p:ext uri="{BB962C8B-B14F-4D97-AF65-F5344CB8AC3E}">
        <p14:creationId xmlns:p14="http://schemas.microsoft.com/office/powerpoint/2010/main" val="96306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914400"/>
            <a:ext cx="6858000" cy="713232"/>
          </a:xfrm>
        </p:spPr>
        <p:txBody>
          <a:bodyPr/>
          <a:lstStyle/>
          <a:p>
            <a:pPr algn="ctr"/>
            <a:r>
              <a:rPr lang="en-US" b="1"/>
              <a:t>South Carolina Laws on SFSA</a:t>
            </a:r>
            <a:endParaRPr lang="en-US"/>
          </a:p>
        </p:txBody>
      </p:sp>
      <p:sp>
        <p:nvSpPr>
          <p:cNvPr id="3" name="Rectangle 2"/>
          <p:cNvSpPr/>
          <p:nvPr/>
        </p:nvSpPr>
        <p:spPr>
          <a:xfrm>
            <a:off x="2438400" y="2468880"/>
            <a:ext cx="7315200" cy="2862322"/>
          </a:xfrm>
          <a:prstGeom prst="rect">
            <a:avLst/>
          </a:prstGeom>
        </p:spPr>
        <p:txBody>
          <a:bodyPr wrap="square">
            <a:spAutoFit/>
          </a:bodyPr>
          <a:lstStyle/>
          <a:p>
            <a:pPr marL="257244" indent="-257244">
              <a:buClr>
                <a:schemeClr val="accent1"/>
              </a:buClr>
              <a:buFont typeface="Arial" panose="020B0604020202020204" pitchFamily="34" charset="0"/>
              <a:buChar char="•"/>
            </a:pPr>
            <a:r>
              <a:rPr lang="en-US" sz="3000"/>
              <a:t>A person can receive up to 30 years in prison for sexually assaulting the victim </a:t>
            </a:r>
            <a:r>
              <a:rPr lang="en-US" sz="3000" b="1"/>
              <a:t>after giving </a:t>
            </a:r>
            <a:r>
              <a:rPr lang="en-US" sz="3000"/>
              <a:t>him or her a controlled or intoxicating substance, such as alcohol or a “date rape” drug.</a:t>
            </a:r>
          </a:p>
        </p:txBody>
      </p:sp>
    </p:spTree>
    <p:extLst>
      <p:ext uri="{BB962C8B-B14F-4D97-AF65-F5344CB8AC3E}">
        <p14:creationId xmlns:p14="http://schemas.microsoft.com/office/powerpoint/2010/main" val="26645970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3900F4E66A814F9D5FAB332AC2EEF8" ma:contentTypeVersion="16" ma:contentTypeDescription="Create a new document." ma:contentTypeScope="" ma:versionID="454baa60c19588fccd8371cba44bf9df">
  <xsd:schema xmlns:xsd="http://www.w3.org/2001/XMLSchema" xmlns:xs="http://www.w3.org/2001/XMLSchema" xmlns:p="http://schemas.microsoft.com/office/2006/metadata/properties" xmlns:ns1="http://schemas.microsoft.com/sharepoint/v3" xmlns:ns2="e32464e1-b864-474a-92e1-7b9b4910b434" xmlns:ns3="1a23c09e-5010-4a1f-ae25-89261b8c98d4" targetNamespace="http://schemas.microsoft.com/office/2006/metadata/properties" ma:root="true" ma:fieldsID="b1841a9bfce8116a9d18b865618c8ec8" ns1:_="" ns2:_="" ns3:_="">
    <xsd:import namespace="http://schemas.microsoft.com/sharepoint/v3"/>
    <xsd:import namespace="e32464e1-b864-474a-92e1-7b9b4910b434"/>
    <xsd:import namespace="1a23c09e-5010-4a1f-ae25-89261b8c98d4"/>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2464e1-b864-474a-92e1-7b9b4910b4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b654c56-3c3b-45bf-85fb-def6508628e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a23c09e-5010-4a1f-ae25-89261b8c98d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2a4b512-9c9e-4af5-966e-210d299de559}" ma:internalName="TaxCatchAll" ma:showField="CatchAllData" ma:web="1a23c09e-5010-4a1f-ae25-89261b8c98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e32464e1-b864-474a-92e1-7b9b4910b434">
      <Terms xmlns="http://schemas.microsoft.com/office/infopath/2007/PartnerControls"/>
    </lcf76f155ced4ddcb4097134ff3c332f>
    <TaxCatchAll xmlns="1a23c09e-5010-4a1f-ae25-89261b8c98d4" xsi:nil="true"/>
  </documentManagement>
</p:properties>
</file>

<file path=customXml/itemProps1.xml><?xml version="1.0" encoding="utf-8"?>
<ds:datastoreItem xmlns:ds="http://schemas.openxmlformats.org/officeDocument/2006/customXml" ds:itemID="{C9704FE2-BFB6-420E-8C19-26D401F539AC}"/>
</file>

<file path=customXml/itemProps2.xml><?xml version="1.0" encoding="utf-8"?>
<ds:datastoreItem xmlns:ds="http://schemas.openxmlformats.org/officeDocument/2006/customXml" ds:itemID="{319AEF96-99CF-4AF7-9E04-0420605D831B}"/>
</file>

<file path=customXml/itemProps3.xml><?xml version="1.0" encoding="utf-8"?>
<ds:datastoreItem xmlns:ds="http://schemas.openxmlformats.org/officeDocument/2006/customXml" ds:itemID="{CBBCB299-3710-463C-9B96-E26C71B8DB52}"/>
</file>

<file path=docProps/app.xml><?xml version="1.0" encoding="utf-8"?>
<Properties xmlns="http://schemas.openxmlformats.org/officeDocument/2006/extended-properties" xmlns:vt="http://schemas.openxmlformats.org/officeDocument/2006/docPropsVTypes">
  <TotalTime>15</TotalTime>
  <Words>773</Words>
  <Application>Microsoft Office PowerPoint</Application>
  <PresentationFormat>Widescreen</PresentationFormat>
  <Paragraphs>89</Paragraphs>
  <Slides>19</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Century Gothic</vt:lpstr>
      <vt:lpstr>Courier New</vt:lpstr>
      <vt:lpstr>Trebuchet MS</vt:lpstr>
      <vt:lpstr>Wingdings</vt:lpstr>
      <vt:lpstr>Wingdings 3</vt:lpstr>
      <vt:lpstr>Ion Boardroom</vt:lpstr>
      <vt:lpstr>PowerPoint Presentation</vt:lpstr>
      <vt:lpstr>Substance Facilitated Sexual Assault (SFSA)</vt:lpstr>
      <vt:lpstr>From the Rape, Abuse &amp; Incest National Network (RAINN) </vt:lpstr>
      <vt:lpstr>PowerPoint Presentation</vt:lpstr>
      <vt:lpstr>Quiz: </vt:lpstr>
      <vt:lpstr>Answer </vt:lpstr>
      <vt:lpstr>PowerPoint Presentation</vt:lpstr>
      <vt:lpstr>South Carolina Laws on SFSA</vt:lpstr>
      <vt:lpstr>South Carolina Laws on SFSA</vt:lpstr>
      <vt:lpstr>South Carolina Laws on SFSA</vt:lpstr>
      <vt:lpstr>Understanding Consent</vt:lpstr>
      <vt:lpstr>Understanding Consent</vt:lpstr>
      <vt:lpstr>PowerPoint Presentation</vt:lpstr>
      <vt:lpstr>PowerPoint Presentation</vt:lpstr>
      <vt:lpstr>Tips for Bar Owners/Bartenders</vt:lpstr>
      <vt:lpstr>Tips for Bar Owners/Bartenders</vt:lpstr>
      <vt:lpstr>Tips for Bar Owners/Bartenders</vt:lpstr>
      <vt:lpstr>What Are the Benefits of Intervention?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Facilitated Sexual Assault (SFSA)</dc:title>
  <dc:creator>Snipes, Kallie</dc:creator>
  <cp:lastModifiedBy>Snipes, Kallie</cp:lastModifiedBy>
  <cp:revision>2</cp:revision>
  <dcterms:created xsi:type="dcterms:W3CDTF">2022-05-19T14:01:24Z</dcterms:created>
  <dcterms:modified xsi:type="dcterms:W3CDTF">2022-05-19T14:17:49Z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0x010100A33900F4E66A814F9D5FAB332AC2EEF8</vt:lpwstr>
  </property>
</Properties>
</file>